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7" r:id="rId3"/>
    <p:sldId id="258" r:id="rId4"/>
    <p:sldId id="259" r:id="rId5"/>
    <p:sldId id="261" r:id="rId6"/>
    <p:sldId id="318" r:id="rId7"/>
    <p:sldId id="319" r:id="rId8"/>
    <p:sldId id="320" r:id="rId9"/>
    <p:sldId id="321" r:id="rId10"/>
    <p:sldId id="337" r:id="rId11"/>
    <p:sldId id="322" r:id="rId12"/>
    <p:sldId id="335" r:id="rId13"/>
    <p:sldId id="262" r:id="rId14"/>
    <p:sldId id="299" r:id="rId15"/>
    <p:sldId id="300" r:id="rId16"/>
    <p:sldId id="301" r:id="rId17"/>
    <p:sldId id="326" r:id="rId18"/>
    <p:sldId id="302" r:id="rId19"/>
    <p:sldId id="328" r:id="rId20"/>
    <p:sldId id="307" r:id="rId21"/>
    <p:sldId id="309" r:id="rId22"/>
    <p:sldId id="310" r:id="rId23"/>
    <p:sldId id="312" r:id="rId24"/>
    <p:sldId id="313" r:id="rId25"/>
    <p:sldId id="336" r:id="rId26"/>
    <p:sldId id="315" r:id="rId27"/>
    <p:sldId id="263" r:id="rId28"/>
    <p:sldId id="331" r:id="rId29"/>
    <p:sldId id="329" r:id="rId30"/>
    <p:sldId id="332" r:id="rId31"/>
    <p:sldId id="333" r:id="rId32"/>
    <p:sldId id="334" r:id="rId33"/>
    <p:sldId id="330" r:id="rId34"/>
    <p:sldId id="298" r:id="rId35"/>
    <p:sldId id="340" r:id="rId36"/>
    <p:sldId id="339" r:id="rId37"/>
    <p:sldId id="33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284" autoAdjust="0"/>
  </p:normalViewPr>
  <p:slideViewPr>
    <p:cSldViewPr>
      <p:cViewPr varScale="1">
        <p:scale>
          <a:sx n="55" d="100"/>
          <a:sy n="55" d="100"/>
        </p:scale>
        <p:origin x="-172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59E9FD-5140-4E97-8C93-76DBC41CC18D}" type="datetimeFigureOut">
              <a:rPr lang="en-GB" smtClean="0"/>
              <a:t>21/08/2017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45B6DD-79BC-459A-98ED-173C892B265E}" type="slidenum">
              <a:rPr lang="en-GB" smtClean="0"/>
              <a:t>‹#›</a:t>
            </a:fld>
            <a:endParaRPr lang="en-GB"/>
          </a:p>
        </p:txBody>
      </p:sp>
    </p:spTree>
    <p:extLst>
      <p:ext uri="{BB962C8B-B14F-4D97-AF65-F5344CB8AC3E}">
        <p14:creationId xmlns:p14="http://schemas.microsoft.com/office/powerpoint/2010/main" val="2431742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Pic of </a:t>
            </a:r>
            <a:r>
              <a:rPr lang="en-GB" dirty="0" err="1" smtClean="0"/>
              <a:t>Polykastro</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1</a:t>
            </a:fld>
            <a:endParaRPr lang="en-GB"/>
          </a:p>
        </p:txBody>
      </p:sp>
    </p:spTree>
    <p:extLst>
      <p:ext uri="{BB962C8B-B14F-4D97-AF65-F5344CB8AC3E}">
        <p14:creationId xmlns:p14="http://schemas.microsoft.com/office/powerpoint/2010/main" val="3492827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1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1pPr>
            <a:lvl2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2pPr>
            <a:lvl3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3pPr>
            <a:lvl4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4pPr>
            <a:lvl5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9pPr>
          </a:lstStyle>
          <a:p>
            <a:pPr eaLnBrk="1" hangingPunct="1"/>
            <a:fld id="{EDD175A8-6725-4B7B-B852-988B5DAF5C6C}" type="slidenum">
              <a:rPr lang="en-GB" sz="1200">
                <a:solidFill>
                  <a:srgbClr val="000000"/>
                </a:solidFill>
                <a:latin typeface="Times New Roman" pitchFamily="16" charset="0"/>
              </a:rPr>
              <a:pPr eaLnBrk="1" hangingPunct="1"/>
              <a:t>15</a:t>
            </a:fld>
            <a:endParaRPr lang="en-GB" sz="1200">
              <a:solidFill>
                <a:srgbClr val="000000"/>
              </a:solidFill>
              <a:latin typeface="Times New Roman" pitchFamily="16" charset="0"/>
            </a:endParaRPr>
          </a:p>
        </p:txBody>
      </p:sp>
      <p:sp>
        <p:nvSpPr>
          <p:cNvPr id="20483" name="Rectangle 1"/>
          <p:cNvSpPr txBox="1">
            <a:spLocks noGrp="1" noRot="1" noChangeAspect="1" noChangeArrowheads="1" noTextEdit="1"/>
          </p:cNvSpPr>
          <p:nvPr>
            <p:ph type="sldImg"/>
          </p:nvPr>
        </p:nvSpPr>
        <p:spPr>
          <a:xfrm>
            <a:off x="1268413" y="649288"/>
            <a:ext cx="4324350" cy="3243262"/>
          </a:xfrm>
          <a:solidFill>
            <a:srgbClr val="FFFFFF"/>
          </a:solidFill>
          <a:ln/>
        </p:spPr>
      </p:sp>
      <p:sp>
        <p:nvSpPr>
          <p:cNvPr id="20484" name="Text Box 2"/>
          <p:cNvSpPr txBox="1">
            <a:spLocks noGrp="1" noChangeArrowheads="1"/>
          </p:cNvSpPr>
          <p:nvPr>
            <p:ph type="body" idx="1"/>
          </p:nvPr>
        </p:nvSpPr>
        <p:spPr>
          <a:xfrm>
            <a:off x="686118" y="4108718"/>
            <a:ext cx="5488941" cy="976271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hangingPunct="1">
              <a:spcBef>
                <a:spcPts val="450"/>
              </a:spcBef>
              <a:buClrTx/>
              <a:buFontTx/>
              <a:buNone/>
            </a:pPr>
            <a:r>
              <a:rPr lang="en-US" u="sng" dirty="0" smtClean="0">
                <a:latin typeface="Calibri" pitchFamily="32" charset="0"/>
                <a:ea typeface="ＭＳ Ｐゴシック" pitchFamily="32" charset="-128"/>
              </a:rPr>
              <a:t>Material</a:t>
            </a:r>
            <a:r>
              <a:rPr lang="en-US" dirty="0" smtClean="0">
                <a:latin typeface="Calibri" pitchFamily="32" charset="0"/>
                <a:ea typeface="ＭＳ Ｐゴシック" pitchFamily="32" charset="-128"/>
              </a:rPr>
              <a:t>: large piece of white paper one per group &amp; markers.</a:t>
            </a:r>
          </a:p>
          <a:p>
            <a:pPr eaLnBrk="1" hangingPunct="1">
              <a:spcBef>
                <a:spcPts val="450"/>
              </a:spcBef>
              <a:buClrTx/>
              <a:buFontTx/>
              <a:buNone/>
            </a:pPr>
            <a:r>
              <a:rPr lang="en-US" u="sng" dirty="0" smtClean="0">
                <a:latin typeface="Calibri" pitchFamily="32" charset="0"/>
                <a:ea typeface="ＭＳ Ｐゴシック" pitchFamily="32" charset="-128"/>
              </a:rPr>
              <a:t>Activity: </a:t>
            </a:r>
            <a:r>
              <a:rPr lang="en-US" dirty="0" err="1" smtClean="0">
                <a:latin typeface="Calibri" pitchFamily="32" charset="0"/>
                <a:ea typeface="ＭＳ Ｐゴシック" pitchFamily="32" charset="-128"/>
              </a:rPr>
              <a:t>Dictogloss</a:t>
            </a:r>
            <a:endParaRPr lang="en-US" dirty="0" smtClean="0">
              <a:latin typeface="Calibri" pitchFamily="32" charset="0"/>
              <a:ea typeface="ＭＳ Ｐゴシック" pitchFamily="32" charset="-128"/>
            </a:endParaRPr>
          </a:p>
          <a:p>
            <a:pPr eaLnBrk="1" hangingPunct="1">
              <a:spcBef>
                <a:spcPts val="450"/>
              </a:spcBef>
              <a:buClrTx/>
              <a:buFontTx/>
              <a:buNone/>
            </a:pPr>
            <a:r>
              <a:rPr lang="en-US" b="1" dirty="0" smtClean="0">
                <a:latin typeface="Calibri" pitchFamily="32" charset="0"/>
                <a:ea typeface="ＭＳ Ｐゴシック" pitchFamily="32" charset="-128"/>
              </a:rPr>
              <a:t>Tel</a:t>
            </a:r>
            <a:r>
              <a:rPr lang="tr-TR" b="1" dirty="0" smtClean="0">
                <a:latin typeface="Calibri" pitchFamily="32" charset="0"/>
                <a:ea typeface="ＭＳ Ｐゴシック" pitchFamily="32" charset="-128"/>
              </a:rPr>
              <a:t>l</a:t>
            </a:r>
            <a:r>
              <a:rPr lang="en-US" b="1" dirty="0" smtClean="0">
                <a:latin typeface="Calibri" pitchFamily="32" charset="0"/>
                <a:ea typeface="ＭＳ Ｐゴシック" pitchFamily="32" charset="-128"/>
              </a:rPr>
              <a:t> CPs </a:t>
            </a:r>
            <a:r>
              <a:rPr lang="en-GB" dirty="0" smtClean="0">
                <a:latin typeface="Calibri" pitchFamily="32" charset="0"/>
                <a:ea typeface="ＭＳ Ｐゴシック" pitchFamily="32" charset="-128"/>
              </a:rPr>
              <a:t>this is </a:t>
            </a:r>
            <a:r>
              <a:rPr lang="en-US" dirty="0" smtClean="0">
                <a:latin typeface="Calibri" pitchFamily="32" charset="0"/>
                <a:ea typeface="ＭＳ Ｐゴシック" pitchFamily="32" charset="-128"/>
              </a:rPr>
              <a:t>a </a:t>
            </a:r>
            <a:r>
              <a:rPr lang="en-US" dirty="0" err="1" smtClean="0">
                <a:latin typeface="Calibri" pitchFamily="32" charset="0"/>
                <a:ea typeface="ＭＳ Ｐゴシック" pitchFamily="32" charset="-128"/>
              </a:rPr>
              <a:t>dictogloss</a:t>
            </a:r>
            <a:r>
              <a:rPr lang="en-US" dirty="0" smtClean="0">
                <a:latin typeface="Calibri" pitchFamily="32" charset="0"/>
                <a:ea typeface="ＭＳ Ｐゴシック" pitchFamily="32" charset="-128"/>
              </a:rPr>
              <a:t>, a great</a:t>
            </a:r>
            <a:r>
              <a:rPr lang="en-GB" dirty="0" smtClean="0">
                <a:latin typeface="Calibri" pitchFamily="32" charset="0"/>
                <a:ea typeface="ＭＳ Ｐゴシック" pitchFamily="32" charset="-128"/>
              </a:rPr>
              <a:t> pronunciation teaching activity.</a:t>
            </a:r>
          </a:p>
          <a:p>
            <a:pPr eaLnBrk="1" hangingPunct="1">
              <a:spcBef>
                <a:spcPts val="450"/>
              </a:spcBef>
              <a:buClrTx/>
              <a:buFontTx/>
              <a:buNone/>
            </a:pPr>
            <a:r>
              <a:rPr lang="en-US" b="1" dirty="0" smtClean="0">
                <a:latin typeface="Calibri" pitchFamily="32" charset="0"/>
                <a:ea typeface="ＭＳ Ｐゴシック" pitchFamily="32" charset="-128"/>
              </a:rPr>
              <a:t>Explain instructions</a:t>
            </a:r>
            <a:r>
              <a:rPr lang="en-US" dirty="0" smtClean="0">
                <a:latin typeface="Calibri" pitchFamily="32" charset="0"/>
                <a:ea typeface="ＭＳ Ｐゴシック" pitchFamily="32" charset="-128"/>
              </a:rPr>
              <a:t>: CPs in groups of 4 or 5 </a:t>
            </a:r>
          </a:p>
          <a:p>
            <a:pPr eaLnBrk="1" hangingPunct="1">
              <a:spcBef>
                <a:spcPts val="450"/>
              </a:spcBef>
              <a:buClrTx/>
              <a:buFontTx/>
              <a:buNone/>
            </a:pPr>
            <a:r>
              <a:rPr lang="en-US" dirty="0" smtClean="0">
                <a:latin typeface="Calibri" pitchFamily="32" charset="0"/>
                <a:ea typeface="ＭＳ Ｐゴシック" pitchFamily="32" charset="-128"/>
              </a:rPr>
              <a:t>You will read the definition (including punctuation) to entire group and they have to listen and </a:t>
            </a:r>
            <a:r>
              <a:rPr lang="en-US" dirty="0" err="1" smtClean="0">
                <a:latin typeface="Calibri" pitchFamily="32" charset="0"/>
                <a:ea typeface="ＭＳ Ｐゴシック" pitchFamily="32" charset="-128"/>
              </a:rPr>
              <a:t>memorise</a:t>
            </a:r>
            <a:r>
              <a:rPr lang="en-US" dirty="0" smtClean="0">
                <a:latin typeface="Calibri" pitchFamily="32" charset="0"/>
                <a:ea typeface="ＭＳ Ｐゴシック" pitchFamily="32" charset="-128"/>
              </a:rPr>
              <a:t>. If needed you can read the definition a few times so it will be easier for them to memorize it. </a:t>
            </a:r>
          </a:p>
          <a:p>
            <a:pPr eaLnBrk="1" hangingPunct="1">
              <a:spcBef>
                <a:spcPts val="450"/>
              </a:spcBef>
              <a:buClrTx/>
              <a:buFontTx/>
              <a:buNone/>
            </a:pPr>
            <a:r>
              <a:rPr lang="en-US" dirty="0" smtClean="0">
                <a:latin typeface="Calibri" pitchFamily="32" charset="0"/>
                <a:ea typeface="ＭＳ Ｐゴシック" pitchFamily="32" charset="-128"/>
              </a:rPr>
              <a:t>Then you </a:t>
            </a:r>
            <a:r>
              <a:rPr lang="en-US" b="1" dirty="0" smtClean="0">
                <a:latin typeface="Calibri" pitchFamily="32" charset="0"/>
                <a:ea typeface="ＭＳ Ｐゴシック" pitchFamily="32" charset="-128"/>
              </a:rPr>
              <a:t>dictate</a:t>
            </a:r>
            <a:r>
              <a:rPr lang="en-US" dirty="0" smtClean="0">
                <a:latin typeface="Calibri" pitchFamily="32" charset="0"/>
                <a:ea typeface="ＭＳ Ｐゴシック" pitchFamily="32" charset="-128"/>
              </a:rPr>
              <a:t> the following keywords that appear in the text: </a:t>
            </a:r>
          </a:p>
          <a:p>
            <a:pPr eaLnBrk="1" hangingPunct="1">
              <a:spcBef>
                <a:spcPts val="450"/>
              </a:spcBef>
              <a:buClrTx/>
              <a:buFontTx/>
              <a:buNone/>
            </a:pPr>
            <a:r>
              <a:rPr lang="en-US" dirty="0" smtClean="0">
                <a:latin typeface="Calibri" pitchFamily="32" charset="0"/>
                <a:ea typeface="ＭＳ Ｐゴシック" pitchFamily="32" charset="-128"/>
              </a:rPr>
              <a:t>equivalent/punctuation/ set/together/ English speaker.</a:t>
            </a:r>
          </a:p>
          <a:p>
            <a:pPr eaLnBrk="1" hangingPunct="1">
              <a:spcBef>
                <a:spcPts val="450"/>
              </a:spcBef>
              <a:buClrTx/>
              <a:buFontTx/>
              <a:buNone/>
            </a:pPr>
            <a:r>
              <a:rPr lang="en-US" dirty="0" smtClean="0">
                <a:latin typeface="Calibri" pitchFamily="32" charset="0"/>
                <a:ea typeface="ＭＳ Ｐゴシック" pitchFamily="32" charset="-128"/>
              </a:rPr>
              <a:t>The CPs choose a writer and others have to reproduce the complete paragraph based on the keywords you dictated them…and the writer puts on paper.</a:t>
            </a:r>
          </a:p>
          <a:p>
            <a:pPr eaLnBrk="1" hangingPunct="1">
              <a:spcBef>
                <a:spcPts val="450"/>
              </a:spcBef>
              <a:buClrTx/>
              <a:buFontTx/>
              <a:buNone/>
            </a:pPr>
            <a:r>
              <a:rPr lang="en-US" b="1" dirty="0" smtClean="0">
                <a:latin typeface="Calibri" pitchFamily="32" charset="0"/>
                <a:ea typeface="ＭＳ Ｐゴシック" pitchFamily="32" charset="-128"/>
              </a:rPr>
              <a:t>Check</a:t>
            </a:r>
            <a:r>
              <a:rPr lang="en-US" dirty="0" smtClean="0">
                <a:latin typeface="Calibri" pitchFamily="32" charset="0"/>
                <a:ea typeface="ＭＳ Ｐゴシック" pitchFamily="32" charset="-128"/>
              </a:rPr>
              <a:t>. Make sure they get the punctuation - brackets and hyphen absolutely correct.</a:t>
            </a:r>
          </a:p>
          <a:p>
            <a:pPr eaLnBrk="1" hangingPunct="1">
              <a:spcBef>
                <a:spcPts val="450"/>
              </a:spcBef>
              <a:buClrTx/>
              <a:buFontTx/>
              <a:buNone/>
            </a:pPr>
            <a:r>
              <a:rPr lang="en-GB" b="1" dirty="0" smtClean="0">
                <a:latin typeface="Calibri" pitchFamily="32" charset="0"/>
                <a:ea typeface="ＭＳ Ｐゴシック" pitchFamily="32" charset="-128"/>
              </a:rPr>
              <a:t>Click &amp; show </a:t>
            </a:r>
            <a:r>
              <a:rPr lang="en-GB" dirty="0" smtClean="0">
                <a:latin typeface="Calibri" pitchFamily="32" charset="0"/>
                <a:ea typeface="ＭＳ Ｐゴシック" pitchFamily="32" charset="-128"/>
              </a:rPr>
              <a:t>definition on slide.</a:t>
            </a:r>
          </a:p>
          <a:p>
            <a:pPr eaLnBrk="1" hangingPunct="1">
              <a:spcBef>
                <a:spcPts val="450"/>
              </a:spcBef>
              <a:buClrTx/>
              <a:buFontTx/>
              <a:buNone/>
            </a:pPr>
            <a:r>
              <a:rPr lang="en-GB" dirty="0" smtClean="0">
                <a:latin typeface="Calibri" pitchFamily="32" charset="0"/>
                <a:ea typeface="ＭＳ Ｐゴシック" pitchFamily="32" charset="-128"/>
              </a:rPr>
              <a:t>Then focus on activity: </a:t>
            </a:r>
            <a:r>
              <a:rPr lang="en-GB" b="1" dirty="0" smtClean="0">
                <a:latin typeface="Calibri" pitchFamily="32" charset="0"/>
                <a:ea typeface="ＭＳ Ｐゴシック" pitchFamily="32" charset="-128"/>
              </a:rPr>
              <a:t>Ask</a:t>
            </a:r>
            <a:r>
              <a:rPr lang="en-GB" dirty="0" smtClean="0">
                <a:latin typeface="Calibri" pitchFamily="32" charset="0"/>
                <a:ea typeface="ＭＳ Ｐゴシック" pitchFamily="32" charset="-128"/>
              </a:rPr>
              <a:t> </a:t>
            </a:r>
            <a:r>
              <a:rPr lang="en-GB" i="1" dirty="0" smtClean="0">
                <a:latin typeface="Calibri" pitchFamily="32" charset="0"/>
                <a:ea typeface="ＭＳ Ｐゴシック" pitchFamily="32" charset="-128"/>
              </a:rPr>
              <a:t>Have you ever used a </a:t>
            </a:r>
            <a:r>
              <a:rPr lang="en-GB" i="1" dirty="0" err="1" smtClean="0">
                <a:latin typeface="Calibri" pitchFamily="32" charset="0"/>
                <a:ea typeface="ＭＳ Ｐゴシック" pitchFamily="32" charset="-128"/>
              </a:rPr>
              <a:t>dictogloss</a:t>
            </a:r>
            <a:r>
              <a:rPr lang="en-GB" i="1" dirty="0" smtClean="0">
                <a:latin typeface="Calibri" pitchFamily="32" charset="0"/>
                <a:ea typeface="ＭＳ Ｐゴシック" pitchFamily="32" charset="-128"/>
              </a:rPr>
              <a:t> activity? Do you think of it as a pronunciation activity? </a:t>
            </a:r>
          </a:p>
          <a:p>
            <a:pPr eaLnBrk="1" hangingPunct="1">
              <a:spcBef>
                <a:spcPts val="450"/>
              </a:spcBef>
              <a:buClrTx/>
              <a:buFontTx/>
              <a:buNone/>
            </a:pPr>
            <a:r>
              <a:rPr lang="en-US" dirty="0" smtClean="0">
                <a:latin typeface="Calibri" pitchFamily="32" charset="0"/>
                <a:ea typeface="ＭＳ Ｐゴシック" pitchFamily="32" charset="-128"/>
              </a:rPr>
              <a:t>Both listening and speaking (thus pronunciation). The students have to interact with each other, restating what they heard, pronouncing as carefully as possible…(note that they also have to make proposals, reach agreements etc…all of which demand lots of spoken language)</a:t>
            </a:r>
          </a:p>
          <a:p>
            <a:pPr eaLnBrk="1" hangingPunct="1">
              <a:spcBef>
                <a:spcPts val="450"/>
              </a:spcBef>
              <a:buClrTx/>
              <a:buFontTx/>
              <a:buNone/>
            </a:pPr>
            <a:endParaRPr lang="en-US" dirty="0" smtClean="0">
              <a:latin typeface="Calibri" pitchFamily="32" charset="0"/>
              <a:ea typeface="ＭＳ Ｐゴシック" pitchFamily="32" charset="-128"/>
            </a:endParaRPr>
          </a:p>
        </p:txBody>
      </p:sp>
      <p:sp>
        <p:nvSpPr>
          <p:cNvPr id="20485" name="Text Box 3"/>
          <p:cNvSpPr txBox="1">
            <a:spLocks noChangeArrowheads="1"/>
          </p:cNvSpPr>
          <p:nvPr/>
        </p:nvSpPr>
        <p:spPr bwMode="auto">
          <a:xfrm>
            <a:off x="3886413" y="8215934"/>
            <a:ext cx="2973176" cy="43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9pPr>
          </a:lstStyle>
          <a:p>
            <a:pPr algn="r" eaLnBrk="1" hangingPunct="1">
              <a:buClrTx/>
              <a:buFontTx/>
              <a:buNone/>
            </a:pPr>
            <a:fld id="{E6468231-AD6D-4C1A-99AE-F89DC6F16893}" type="slidenum">
              <a:rPr lang="en-US" sz="1200" b="0">
                <a:solidFill>
                  <a:srgbClr val="000000"/>
                </a:solidFill>
              </a:rPr>
              <a:pPr algn="r" eaLnBrk="1" hangingPunct="1">
                <a:buClrTx/>
                <a:buFontTx/>
                <a:buNone/>
              </a:pPr>
              <a:t>15</a:t>
            </a:fld>
            <a:endParaRPr lang="en-US" sz="1200" b="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1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1pPr>
            <a:lvl2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2pPr>
            <a:lvl3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3pPr>
            <a:lvl4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4pPr>
            <a:lvl5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9pPr>
          </a:lstStyle>
          <a:p>
            <a:pPr eaLnBrk="1" hangingPunct="1"/>
            <a:fld id="{C1845D45-FEFB-4BC0-8423-A88DFFBB1B88}" type="slidenum">
              <a:rPr lang="en-GB" sz="1200">
                <a:solidFill>
                  <a:srgbClr val="000000"/>
                </a:solidFill>
                <a:latin typeface="Times New Roman" pitchFamily="16" charset="0"/>
              </a:rPr>
              <a:pPr eaLnBrk="1" hangingPunct="1"/>
              <a:t>16</a:t>
            </a:fld>
            <a:endParaRPr lang="en-GB" sz="1200">
              <a:solidFill>
                <a:srgbClr val="000000"/>
              </a:solidFill>
              <a:latin typeface="Times New Roman" pitchFamily="16" charset="0"/>
            </a:endParaRPr>
          </a:p>
        </p:txBody>
      </p:sp>
      <p:sp>
        <p:nvSpPr>
          <p:cNvPr id="21507" name="Rectangle 1"/>
          <p:cNvSpPr txBox="1">
            <a:spLocks noGrp="1" noRot="1" noChangeAspect="1" noChangeArrowheads="1" noTextEdit="1"/>
          </p:cNvSpPr>
          <p:nvPr>
            <p:ph type="sldImg"/>
          </p:nvPr>
        </p:nvSpPr>
        <p:spPr>
          <a:xfrm>
            <a:off x="1268413" y="649288"/>
            <a:ext cx="4324350" cy="3243262"/>
          </a:xfrm>
          <a:solidFill>
            <a:srgbClr val="FFFFFF"/>
          </a:solidFill>
          <a:ln/>
        </p:spPr>
      </p:sp>
      <p:sp>
        <p:nvSpPr>
          <p:cNvPr id="21508" name="Text Box 2"/>
          <p:cNvSpPr txBox="1">
            <a:spLocks noGrp="1" noChangeArrowheads="1"/>
          </p:cNvSpPr>
          <p:nvPr>
            <p:ph type="body" idx="1"/>
          </p:nvPr>
        </p:nvSpPr>
        <p:spPr>
          <a:xfrm>
            <a:off x="686118" y="4108718"/>
            <a:ext cx="5488941" cy="782398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hangingPunct="1">
              <a:spcBef>
                <a:spcPts val="450"/>
              </a:spcBef>
              <a:buClrTx/>
              <a:buFontTx/>
              <a:buNone/>
            </a:pPr>
            <a:r>
              <a:rPr lang="en-US" b="1" dirty="0" smtClean="0">
                <a:latin typeface="Calibri" pitchFamily="32" charset="0"/>
                <a:ea typeface="ＭＳ Ｐゴシック" pitchFamily="32" charset="-128"/>
              </a:rPr>
              <a:t>Aim                                                                                                                                   </a:t>
            </a:r>
          </a:p>
          <a:p>
            <a:pPr eaLnBrk="1" hangingPunct="1">
              <a:spcBef>
                <a:spcPts val="450"/>
              </a:spcBef>
              <a:buClrTx/>
              <a:buFontTx/>
              <a:buNone/>
            </a:pPr>
            <a:r>
              <a:rPr lang="en-GB" dirty="0" smtClean="0">
                <a:latin typeface="Calibri" pitchFamily="32" charset="0"/>
                <a:ea typeface="ＭＳ Ｐゴシック" pitchFamily="32" charset="-128"/>
              </a:rPr>
              <a:t>To provide a fourth activity</a:t>
            </a:r>
          </a:p>
          <a:p>
            <a:pPr eaLnBrk="1" hangingPunct="1">
              <a:spcBef>
                <a:spcPts val="450"/>
              </a:spcBef>
              <a:buClrTx/>
              <a:buFontTx/>
              <a:buNone/>
            </a:pPr>
            <a:r>
              <a:rPr lang="en-GB" dirty="0" smtClean="0">
                <a:latin typeface="Calibri" pitchFamily="32" charset="0"/>
                <a:ea typeface="ＭＳ Ｐゴシック" pitchFamily="32" charset="-128"/>
              </a:rPr>
              <a:t>To exemplify very high proportion of spoken language which the schwa represents</a:t>
            </a:r>
          </a:p>
          <a:p>
            <a:pPr eaLnBrk="1" hangingPunct="1">
              <a:spcBef>
                <a:spcPts val="450"/>
              </a:spcBef>
              <a:buClrTx/>
              <a:buFontTx/>
              <a:buNone/>
            </a:pPr>
            <a:r>
              <a:rPr lang="en-GB" b="1" dirty="0" smtClean="0">
                <a:latin typeface="Calibri" pitchFamily="32" charset="0"/>
                <a:ea typeface="ＭＳ Ｐゴシック" pitchFamily="32" charset="-128"/>
              </a:rPr>
              <a:t>Tutor</a:t>
            </a:r>
          </a:p>
          <a:p>
            <a:pPr eaLnBrk="1" hangingPunct="1">
              <a:spcBef>
                <a:spcPts val="450"/>
              </a:spcBef>
              <a:buClrTx/>
              <a:buFontTx/>
              <a:buNone/>
            </a:pPr>
            <a:r>
              <a:rPr lang="en-GB" u="sng" dirty="0" smtClean="0">
                <a:latin typeface="Calibri" pitchFamily="32" charset="0"/>
                <a:ea typeface="ＭＳ Ｐゴシック" pitchFamily="32" charset="-128"/>
              </a:rPr>
              <a:t>Material: </a:t>
            </a:r>
            <a:r>
              <a:rPr lang="en-GB" dirty="0" smtClean="0">
                <a:latin typeface="Calibri" pitchFamily="32" charset="0"/>
                <a:ea typeface="ＭＳ Ｐゴシック" pitchFamily="32" charset="-128"/>
              </a:rPr>
              <a:t>their copy of the definition they just completed.</a:t>
            </a:r>
          </a:p>
          <a:p>
            <a:pPr eaLnBrk="1" hangingPunct="1">
              <a:spcBef>
                <a:spcPts val="450"/>
              </a:spcBef>
              <a:buClrTx/>
              <a:buFontTx/>
              <a:buNone/>
            </a:pPr>
            <a:r>
              <a:rPr lang="en-GB" u="sng" dirty="0" smtClean="0">
                <a:latin typeface="Calibri" pitchFamily="32" charset="0"/>
                <a:ea typeface="ＭＳ Ｐゴシック" pitchFamily="32" charset="-128"/>
              </a:rPr>
              <a:t>Activity:  </a:t>
            </a:r>
            <a:r>
              <a:rPr lang="en-GB" dirty="0" smtClean="0">
                <a:latin typeface="Calibri" pitchFamily="32" charset="0"/>
                <a:ea typeface="ＭＳ Ｐゴシック" pitchFamily="32" charset="-128"/>
              </a:rPr>
              <a:t>Schwa buster!</a:t>
            </a:r>
          </a:p>
          <a:p>
            <a:pPr eaLnBrk="1" hangingPunct="1">
              <a:spcBef>
                <a:spcPts val="450"/>
              </a:spcBef>
              <a:buClrTx/>
              <a:buFontTx/>
              <a:buNone/>
            </a:pPr>
            <a:r>
              <a:rPr lang="en-GB" b="1" dirty="0" smtClean="0">
                <a:latin typeface="Calibri" pitchFamily="32" charset="0"/>
                <a:ea typeface="ＭＳ Ｐゴシック" pitchFamily="32" charset="-128"/>
              </a:rPr>
              <a:t>Elicit</a:t>
            </a:r>
            <a:r>
              <a:rPr lang="en-GB" dirty="0" smtClean="0">
                <a:latin typeface="Calibri" pitchFamily="32" charset="0"/>
                <a:ea typeface="ＭＳ Ｐゴシック" pitchFamily="32" charset="-128"/>
              </a:rPr>
              <a:t> what schwa is – a</a:t>
            </a:r>
            <a:r>
              <a:rPr lang="en-US" dirty="0" smtClean="0">
                <a:latin typeface="Calibri" pitchFamily="32" charset="0"/>
                <a:ea typeface="ＭＳ Ｐゴシック" pitchFamily="32" charset="-128"/>
              </a:rPr>
              <a:t> neutral middle vowel which occurs in unstressed syllables and some examples – </a:t>
            </a:r>
            <a:r>
              <a:rPr lang="en-US" dirty="0" err="1" smtClean="0">
                <a:latin typeface="Calibri" pitchFamily="32" charset="0"/>
                <a:ea typeface="ＭＳ Ｐゴシック" pitchFamily="32" charset="-128"/>
              </a:rPr>
              <a:t>b</a:t>
            </a:r>
            <a:r>
              <a:rPr lang="en-US" sz="1600" b="1" dirty="0" err="1" smtClean="0">
                <a:latin typeface="Calibri" pitchFamily="32" charset="0"/>
                <a:ea typeface="ＭＳ Ｐゴシック" pitchFamily="32" charset="-128"/>
              </a:rPr>
              <a:t>ə</a:t>
            </a:r>
            <a:r>
              <a:rPr lang="en-US" dirty="0" err="1" smtClean="0">
                <a:latin typeface="Calibri" pitchFamily="32" charset="0"/>
                <a:ea typeface="ＭＳ Ｐゴシック" pitchFamily="32" charset="-128"/>
              </a:rPr>
              <a:t>nan</a:t>
            </a:r>
            <a:r>
              <a:rPr lang="en-US" sz="1600" b="1" dirty="0" err="1" smtClean="0">
                <a:latin typeface="Calibri" pitchFamily="32" charset="0"/>
                <a:ea typeface="ＭＳ Ｐゴシック" pitchFamily="32" charset="-128"/>
              </a:rPr>
              <a:t>ə</a:t>
            </a:r>
            <a:r>
              <a:rPr lang="en-US" dirty="0" smtClean="0">
                <a:latin typeface="Calibri" pitchFamily="32" charset="0"/>
                <a:ea typeface="ＭＳ Ｐゴシック" pitchFamily="32" charset="-128"/>
              </a:rPr>
              <a:t>, </a:t>
            </a:r>
            <a:r>
              <a:rPr lang="en-US" dirty="0" err="1" smtClean="0">
                <a:latin typeface="Calibri" pitchFamily="32" charset="0"/>
                <a:ea typeface="ＭＳ Ｐゴシック" pitchFamily="32" charset="-128"/>
              </a:rPr>
              <a:t>c</a:t>
            </a:r>
            <a:r>
              <a:rPr lang="en-US" sz="1600" b="1" dirty="0" err="1" smtClean="0">
                <a:latin typeface="Calibri" pitchFamily="32" charset="0"/>
                <a:ea typeface="ＭＳ Ｐゴシック" pitchFamily="32" charset="-128"/>
              </a:rPr>
              <a:t>ə</a:t>
            </a:r>
            <a:r>
              <a:rPr lang="en-US" dirty="0" err="1" smtClean="0">
                <a:latin typeface="Calibri" pitchFamily="32" charset="0"/>
                <a:ea typeface="ＭＳ Ｐゴシック" pitchFamily="32" charset="-128"/>
              </a:rPr>
              <a:t>mput</a:t>
            </a:r>
            <a:r>
              <a:rPr lang="en-US" sz="1600" b="1" dirty="0" err="1" smtClean="0">
                <a:latin typeface="Calibri" pitchFamily="32" charset="0"/>
                <a:ea typeface="ＭＳ Ｐゴシック" pitchFamily="32" charset="-128"/>
              </a:rPr>
              <a:t>ə</a:t>
            </a:r>
            <a:r>
              <a:rPr lang="en-US" dirty="0" err="1" smtClean="0">
                <a:latin typeface="Calibri" pitchFamily="32" charset="0"/>
                <a:ea typeface="ＭＳ Ｐゴシック" pitchFamily="32" charset="-128"/>
              </a:rPr>
              <a:t>r</a:t>
            </a:r>
            <a:r>
              <a:rPr lang="en-US" dirty="0" smtClean="0">
                <a:latin typeface="Calibri" pitchFamily="32" charset="0"/>
                <a:ea typeface="ＭＳ Ｐゴシック" pitchFamily="32" charset="-128"/>
              </a:rPr>
              <a:t>, etc. </a:t>
            </a:r>
          </a:p>
          <a:p>
            <a:pPr eaLnBrk="1" hangingPunct="1">
              <a:spcBef>
                <a:spcPts val="450"/>
              </a:spcBef>
              <a:buClrTx/>
              <a:buFontTx/>
              <a:buNone/>
            </a:pPr>
            <a:r>
              <a:rPr lang="en-GB" b="1" dirty="0" smtClean="0">
                <a:latin typeface="Calibri" pitchFamily="32" charset="0"/>
                <a:ea typeface="ＭＳ Ｐゴシック" pitchFamily="32" charset="-128"/>
              </a:rPr>
              <a:t>Click</a:t>
            </a:r>
            <a:r>
              <a:rPr lang="en-GB" dirty="0" smtClean="0">
                <a:latin typeface="Calibri" pitchFamily="32" charset="0"/>
                <a:ea typeface="ＭＳ Ｐゴシック" pitchFamily="32" charset="-128"/>
              </a:rPr>
              <a:t> the white ...Use the example.</a:t>
            </a:r>
          </a:p>
          <a:p>
            <a:pPr eaLnBrk="1" hangingPunct="1">
              <a:spcBef>
                <a:spcPts val="450"/>
              </a:spcBef>
              <a:buClrTx/>
              <a:buFontTx/>
              <a:buNone/>
            </a:pPr>
            <a:r>
              <a:rPr lang="en-GB" b="1" dirty="0" smtClean="0">
                <a:latin typeface="Calibri" pitchFamily="32" charset="0"/>
                <a:ea typeface="ＭＳ Ｐゴシック" pitchFamily="32" charset="-128"/>
              </a:rPr>
              <a:t>Ask</a:t>
            </a:r>
            <a:r>
              <a:rPr lang="en-GB" dirty="0" smtClean="0">
                <a:latin typeface="Calibri" pitchFamily="32" charset="0"/>
                <a:ea typeface="ＭＳ Ｐゴシック" pitchFamily="32" charset="-128"/>
              </a:rPr>
              <a:t> CPs in groups to find &amp; draw a circle around the other 22 schwas in </a:t>
            </a:r>
            <a:r>
              <a:rPr lang="tr-TR" dirty="0" smtClean="0">
                <a:latin typeface="Calibri" pitchFamily="32" charset="0"/>
                <a:ea typeface="ＭＳ Ｐゴシック" pitchFamily="32" charset="-128"/>
              </a:rPr>
              <a:t>the </a:t>
            </a:r>
            <a:r>
              <a:rPr lang="en-GB" dirty="0" smtClean="0">
                <a:latin typeface="Calibri" pitchFamily="32" charset="0"/>
                <a:ea typeface="ＭＳ Ｐゴシック" pitchFamily="32" charset="-128"/>
              </a:rPr>
              <a:t>text</a:t>
            </a:r>
            <a:r>
              <a:rPr lang="tr-TR" dirty="0" smtClean="0">
                <a:latin typeface="Calibri" pitchFamily="32" charset="0"/>
                <a:ea typeface="ＭＳ Ｐゴシック" pitchFamily="32" charset="-128"/>
              </a:rPr>
              <a:t> on pronunciation</a:t>
            </a:r>
            <a:r>
              <a:rPr lang="en-US" dirty="0" smtClean="0">
                <a:latin typeface="Calibri" pitchFamily="32" charset="0"/>
                <a:ea typeface="ＭＳ Ｐゴシック" pitchFamily="32" charset="-128"/>
              </a:rPr>
              <a:t> they just wrote.  </a:t>
            </a:r>
          </a:p>
          <a:p>
            <a:pPr eaLnBrk="1" hangingPunct="1">
              <a:spcBef>
                <a:spcPts val="450"/>
              </a:spcBef>
              <a:buClrTx/>
              <a:buFontTx/>
              <a:buNone/>
            </a:pPr>
            <a:r>
              <a:rPr lang="en-GB" dirty="0" smtClean="0">
                <a:latin typeface="Calibri" pitchFamily="32" charset="0"/>
                <a:ea typeface="ＭＳ Ｐゴシック" pitchFamily="32" charset="-128"/>
              </a:rPr>
              <a:t>As they finish </a:t>
            </a:r>
            <a:r>
              <a:rPr lang="en-GB" b="1" dirty="0" smtClean="0">
                <a:latin typeface="Calibri" pitchFamily="32" charset="0"/>
                <a:ea typeface="ＭＳ Ｐゴシック" pitchFamily="32" charset="-128"/>
              </a:rPr>
              <a:t>ask</a:t>
            </a:r>
            <a:r>
              <a:rPr lang="en-GB" dirty="0" smtClean="0">
                <a:latin typeface="Calibri" pitchFamily="32" charset="0"/>
                <a:ea typeface="ＭＳ Ｐゴシック" pitchFamily="32" charset="-128"/>
              </a:rPr>
              <a:t> them then to underline the stressed syllables in all the multi-syllable words.</a:t>
            </a:r>
          </a:p>
          <a:p>
            <a:pPr eaLnBrk="1" hangingPunct="1">
              <a:spcBef>
                <a:spcPts val="450"/>
              </a:spcBef>
              <a:buClrTx/>
              <a:buFontTx/>
              <a:buNone/>
            </a:pPr>
            <a:r>
              <a:rPr lang="en-GB" b="1" dirty="0" smtClean="0">
                <a:latin typeface="Calibri" pitchFamily="32" charset="0"/>
                <a:ea typeface="ＭＳ Ｐゴシック" pitchFamily="32" charset="-128"/>
              </a:rPr>
              <a:t>Check </a:t>
            </a:r>
            <a:r>
              <a:rPr lang="en-GB" dirty="0" smtClean="0">
                <a:latin typeface="Calibri" pitchFamily="32" charset="0"/>
                <a:ea typeface="ＭＳ Ｐゴシック" pitchFamily="32" charset="-128"/>
              </a:rPr>
              <a:t>answers together. (you have on ...)</a:t>
            </a:r>
          </a:p>
          <a:p>
            <a:pPr eaLnBrk="1" hangingPunct="1">
              <a:spcBef>
                <a:spcPts val="450"/>
              </a:spcBef>
              <a:buClrTx/>
              <a:buFontTx/>
              <a:buNone/>
            </a:pPr>
            <a:r>
              <a:rPr lang="en-GB" b="1" dirty="0" smtClean="0">
                <a:latin typeface="Calibri" pitchFamily="32" charset="0"/>
                <a:ea typeface="ＭＳ Ｐゴシック" pitchFamily="32" charset="-128"/>
              </a:rPr>
              <a:t>Ask</a:t>
            </a:r>
            <a:r>
              <a:rPr lang="en-GB" dirty="0" smtClean="0">
                <a:latin typeface="Calibri" pitchFamily="32" charset="0"/>
                <a:ea typeface="ＭＳ Ｐゴシック" pitchFamily="32" charset="-128"/>
              </a:rPr>
              <a:t> </a:t>
            </a:r>
            <a:r>
              <a:rPr lang="tr-TR" dirty="0" smtClean="0">
                <a:latin typeface="Calibri" pitchFamily="32" charset="0"/>
                <a:ea typeface="ＭＳ Ｐゴシック" pitchFamily="32" charset="-128"/>
              </a:rPr>
              <a:t> </a:t>
            </a:r>
            <a:r>
              <a:rPr lang="en-GB" i="1" dirty="0" smtClean="0">
                <a:latin typeface="Calibri" pitchFamily="32" charset="0"/>
                <a:ea typeface="ＭＳ Ｐゴシック" pitchFamily="32" charset="-128"/>
              </a:rPr>
              <a:t>Do you ever teach the schwa? How? Do you ever tell </a:t>
            </a:r>
            <a:r>
              <a:rPr lang="en-GB" i="1" dirty="0" err="1" smtClean="0">
                <a:latin typeface="Calibri" pitchFamily="32" charset="0"/>
                <a:ea typeface="ＭＳ Ｐゴシック" pitchFamily="32" charset="-128"/>
              </a:rPr>
              <a:t>sts</a:t>
            </a:r>
            <a:r>
              <a:rPr lang="en-GB" i="1" dirty="0" smtClean="0">
                <a:latin typeface="Calibri" pitchFamily="32" charset="0"/>
                <a:ea typeface="ＭＳ Ｐゴシック" pitchFamily="32" charset="-128"/>
              </a:rPr>
              <a:t> it’s the most important sound in English and that it represents over 1/3 of all the unstressed vowels sounds in English? </a:t>
            </a:r>
          </a:p>
          <a:p>
            <a:pPr eaLnBrk="1" hangingPunct="1">
              <a:spcBef>
                <a:spcPts val="450"/>
              </a:spcBef>
              <a:buClrTx/>
              <a:buFontTx/>
              <a:buNone/>
            </a:pPr>
            <a:r>
              <a:rPr lang="en-GB" dirty="0" smtClean="0">
                <a:latin typeface="Calibri" pitchFamily="32" charset="0"/>
                <a:ea typeface="ＭＳ Ｐゴシック" pitchFamily="32" charset="-128"/>
              </a:rPr>
              <a:t>If time </a:t>
            </a:r>
            <a:r>
              <a:rPr lang="en-GB" b="1" dirty="0" smtClean="0">
                <a:latin typeface="Calibri" pitchFamily="32" charset="0"/>
                <a:ea typeface="ＭＳ Ｐゴシック" pitchFamily="32" charset="-128"/>
              </a:rPr>
              <a:t>get them to reflect</a:t>
            </a:r>
          </a:p>
          <a:p>
            <a:pPr eaLnBrk="1" hangingPunct="1">
              <a:spcBef>
                <a:spcPts val="450"/>
              </a:spcBef>
              <a:buFont typeface="Calibri" pitchFamily="32" charset="0"/>
              <a:buChar char="•"/>
            </a:pPr>
            <a:r>
              <a:rPr lang="en-GB" dirty="0" smtClean="0">
                <a:latin typeface="Calibri" pitchFamily="32" charset="0"/>
                <a:ea typeface="ＭＳ Ｐゴシック" pitchFamily="32" charset="-128"/>
              </a:rPr>
              <a:t>what they thought English sounded like the first time they heard it? </a:t>
            </a:r>
          </a:p>
          <a:p>
            <a:pPr eaLnBrk="1" hangingPunct="1">
              <a:spcBef>
                <a:spcPts val="450"/>
              </a:spcBef>
              <a:buFont typeface="Calibri" pitchFamily="32" charset="0"/>
              <a:buChar char="•"/>
            </a:pPr>
            <a:r>
              <a:rPr lang="en-GB" dirty="0" smtClean="0">
                <a:latin typeface="Calibri" pitchFamily="32" charset="0"/>
                <a:ea typeface="ＭＳ Ｐゴシック" pitchFamily="32" charset="-128"/>
              </a:rPr>
              <a:t>if they noticed the large number of schwas? Did it sound very different from their L1? </a:t>
            </a:r>
            <a:r>
              <a:rPr lang="en-GB" dirty="0" err="1" smtClean="0">
                <a:latin typeface="Calibri" pitchFamily="32" charset="0"/>
                <a:ea typeface="ＭＳ Ｐゴシック" pitchFamily="32" charset="-128"/>
              </a:rPr>
              <a:t>etc</a:t>
            </a:r>
            <a:endParaRPr lang="en-GB" dirty="0" smtClean="0">
              <a:latin typeface="Calibri" pitchFamily="32" charset="0"/>
              <a:ea typeface="ＭＳ Ｐゴシック" pitchFamily="32" charset="-128"/>
            </a:endParaRPr>
          </a:p>
          <a:p>
            <a:pPr eaLnBrk="1" hangingPunct="1">
              <a:spcBef>
                <a:spcPts val="450"/>
              </a:spcBef>
              <a:buFont typeface="Calibri" pitchFamily="32" charset="0"/>
              <a:buChar char="•"/>
            </a:pPr>
            <a:r>
              <a:rPr lang="en-GB" dirty="0" smtClean="0">
                <a:latin typeface="Calibri" pitchFamily="32" charset="0"/>
                <a:ea typeface="ＭＳ Ｐゴシック" pitchFamily="32" charset="-128"/>
              </a:rPr>
              <a:t>how these types of questions and others are useful for us to ask </a:t>
            </a:r>
            <a:r>
              <a:rPr lang="en-GB" dirty="0" err="1" smtClean="0">
                <a:latin typeface="Calibri" pitchFamily="32" charset="0"/>
                <a:ea typeface="ＭＳ Ｐゴシック" pitchFamily="32" charset="-128"/>
              </a:rPr>
              <a:t>sts</a:t>
            </a:r>
            <a:r>
              <a:rPr lang="en-GB" dirty="0" smtClean="0">
                <a:latin typeface="Calibri" pitchFamily="32" charset="0"/>
                <a:ea typeface="ＭＳ Ｐゴシック" pitchFamily="32" charset="-128"/>
              </a:rPr>
              <a:t> too </a:t>
            </a:r>
            <a:r>
              <a:rPr lang="en-GB" dirty="0" err="1" smtClean="0">
                <a:latin typeface="Calibri" pitchFamily="32" charset="0"/>
                <a:ea typeface="ＭＳ Ｐゴシック" pitchFamily="32" charset="-128"/>
              </a:rPr>
              <a:t>eg</a:t>
            </a:r>
            <a:r>
              <a:rPr lang="en-GB" dirty="0" smtClean="0">
                <a:latin typeface="Calibri" pitchFamily="32" charset="0"/>
                <a:ea typeface="ＭＳ Ｐゴシック" pitchFamily="32" charset="-128"/>
              </a:rPr>
              <a:t> after a hard listening activity to encourage more interest and sensitivity to pronunciation </a:t>
            </a:r>
            <a:r>
              <a:rPr lang="tr-TR" dirty="0" smtClean="0">
                <a:latin typeface="Calibri" pitchFamily="32" charset="0"/>
                <a:ea typeface="ＭＳ Ｐゴシック" pitchFamily="32" charset="-128"/>
              </a:rPr>
              <a:t>on </a:t>
            </a:r>
            <a:r>
              <a:rPr lang="en-GB" dirty="0" smtClean="0">
                <a:latin typeface="Calibri" pitchFamily="32" charset="0"/>
                <a:ea typeface="ＭＳ Ｐゴシック" pitchFamily="32" charset="-128"/>
              </a:rPr>
              <a:t>a regular basis.</a:t>
            </a:r>
          </a:p>
          <a:p>
            <a:pPr eaLnBrk="1" hangingPunct="1">
              <a:spcBef>
                <a:spcPts val="450"/>
              </a:spcBef>
              <a:buClrTx/>
              <a:buFontTx/>
              <a:buNone/>
            </a:pPr>
            <a:r>
              <a:rPr lang="en-US" dirty="0" smtClean="0">
                <a:latin typeface="Calibri" pitchFamily="32" charset="0"/>
                <a:ea typeface="ＭＳ Ｐゴシック" pitchFamily="32" charset="-128"/>
              </a:rPr>
              <a:t>Now </a:t>
            </a:r>
            <a:r>
              <a:rPr lang="en-US" b="1" dirty="0" smtClean="0">
                <a:latin typeface="Calibri" pitchFamily="32" charset="0"/>
                <a:ea typeface="ＭＳ Ｐゴシック" pitchFamily="32" charset="-128"/>
              </a:rPr>
              <a:t>ask</a:t>
            </a:r>
            <a:r>
              <a:rPr lang="en-US" dirty="0" smtClean="0">
                <a:latin typeface="Calibri" pitchFamily="32" charset="0"/>
                <a:ea typeface="ＭＳ Ｐゴシック" pitchFamily="32" charset="-128"/>
              </a:rPr>
              <a:t> them to underline the stressed syllables in all multi-syllable words.</a:t>
            </a:r>
          </a:p>
          <a:p>
            <a:pPr eaLnBrk="1" hangingPunct="1">
              <a:spcBef>
                <a:spcPts val="450"/>
              </a:spcBef>
              <a:buClrTx/>
              <a:buFontTx/>
              <a:buNone/>
            </a:pPr>
            <a:r>
              <a:rPr lang="en-US" dirty="0" smtClean="0">
                <a:latin typeface="Calibri" pitchFamily="32" charset="0"/>
                <a:ea typeface="ＭＳ Ｐゴシック" pitchFamily="32" charset="-128"/>
              </a:rPr>
              <a:t>Check &amp; point out how much can be done on one piece.</a:t>
            </a:r>
          </a:p>
          <a:p>
            <a:pPr eaLnBrk="1" hangingPunct="1">
              <a:spcBef>
                <a:spcPts val="450"/>
              </a:spcBef>
              <a:buClrTx/>
              <a:buFontTx/>
              <a:buNone/>
            </a:pPr>
            <a:r>
              <a:rPr lang="en-GB" dirty="0" smtClean="0">
                <a:latin typeface="Calibri" pitchFamily="32" charset="0"/>
                <a:ea typeface="ＭＳ Ｐゴシック" pitchFamily="32" charset="-128"/>
              </a:rPr>
              <a:t>Finally,</a:t>
            </a:r>
            <a:r>
              <a:rPr lang="en-GB" b="1" dirty="0" smtClean="0">
                <a:latin typeface="Calibri" pitchFamily="32" charset="0"/>
                <a:ea typeface="ＭＳ Ｐゴシック" pitchFamily="32" charset="-128"/>
              </a:rPr>
              <a:t> ask </a:t>
            </a:r>
            <a:r>
              <a:rPr lang="en-GB" dirty="0" smtClean="0">
                <a:latin typeface="Calibri" pitchFamily="32" charset="0"/>
                <a:ea typeface="ＭＳ Ｐゴシック" pitchFamily="32" charset="-128"/>
              </a:rPr>
              <a:t>if they’ve ever done this type of activity, </a:t>
            </a:r>
            <a:r>
              <a:rPr lang="en-GB" dirty="0" err="1" smtClean="0">
                <a:latin typeface="Calibri" pitchFamily="32" charset="0"/>
                <a:ea typeface="ＭＳ Ｐゴシック" pitchFamily="32" charset="-128"/>
              </a:rPr>
              <a:t>eg</a:t>
            </a:r>
            <a:r>
              <a:rPr lang="en-GB" dirty="0" smtClean="0">
                <a:latin typeface="Calibri" pitchFamily="32" charset="0"/>
                <a:ea typeface="ＭＳ Ｐゴシック" pitchFamily="32" charset="-128"/>
              </a:rPr>
              <a:t> with the </a:t>
            </a:r>
            <a:r>
              <a:rPr lang="en-GB" dirty="0" err="1" smtClean="0">
                <a:latin typeface="Calibri" pitchFamily="32" charset="0"/>
                <a:ea typeface="ＭＳ Ｐゴシック" pitchFamily="32" charset="-128"/>
              </a:rPr>
              <a:t>audioscript</a:t>
            </a:r>
            <a:r>
              <a:rPr lang="en-GB" dirty="0" smtClean="0">
                <a:latin typeface="Calibri" pitchFamily="32" charset="0"/>
                <a:ea typeface="ＭＳ Ｐゴシック" pitchFamily="32" charset="-128"/>
              </a:rPr>
              <a:t> section of a book. </a:t>
            </a:r>
          </a:p>
          <a:p>
            <a:pPr eaLnBrk="1" hangingPunct="1">
              <a:spcBef>
                <a:spcPts val="450"/>
              </a:spcBef>
              <a:buClrTx/>
              <a:buFontTx/>
              <a:buNone/>
            </a:pPr>
            <a:endParaRPr lang="en-US" dirty="0" smtClean="0">
              <a:latin typeface="Calibri" pitchFamily="32" charset="0"/>
              <a:ea typeface="ＭＳ Ｐゴシック" pitchFamily="32" charset="-128"/>
            </a:endParaRPr>
          </a:p>
          <a:p>
            <a:pPr eaLnBrk="1" hangingPunct="1">
              <a:spcBef>
                <a:spcPts val="450"/>
              </a:spcBef>
              <a:buClrTx/>
              <a:buFontTx/>
              <a:buNone/>
            </a:pPr>
            <a:endParaRPr lang="en-US" dirty="0" smtClean="0">
              <a:latin typeface="Calibri" pitchFamily="32" charset="0"/>
              <a:ea typeface="ＭＳ Ｐゴシック" pitchFamily="32" charset="-128"/>
            </a:endParaRPr>
          </a:p>
        </p:txBody>
      </p:sp>
      <p:sp>
        <p:nvSpPr>
          <p:cNvPr id="21509" name="Text Box 3"/>
          <p:cNvSpPr txBox="1">
            <a:spLocks noChangeArrowheads="1"/>
          </p:cNvSpPr>
          <p:nvPr/>
        </p:nvSpPr>
        <p:spPr bwMode="auto">
          <a:xfrm>
            <a:off x="3886413" y="8215934"/>
            <a:ext cx="2973176" cy="43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9pPr>
          </a:lstStyle>
          <a:p>
            <a:pPr algn="r" eaLnBrk="1" hangingPunct="1">
              <a:buClrTx/>
              <a:buFontTx/>
              <a:buNone/>
            </a:pPr>
            <a:fld id="{FE4BA02E-7EE4-4773-9F21-FA65C88B9DB2}" type="slidenum">
              <a:rPr lang="en-US" sz="1200" b="0">
                <a:solidFill>
                  <a:srgbClr val="000000"/>
                </a:solidFill>
              </a:rPr>
              <a:pPr algn="r" eaLnBrk="1" hangingPunct="1">
                <a:buClrTx/>
                <a:buFontTx/>
                <a:buNone/>
              </a:pPr>
              <a:t>16</a:t>
            </a:fld>
            <a:endParaRPr lang="en-US" sz="1200" b="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a:spcBef>
                <a:spcPts val="450"/>
              </a:spcBef>
              <a:buFont typeface="Calibri" pitchFamily="32" charset="0"/>
              <a:buChar char="•"/>
            </a:pPr>
            <a:r>
              <a:rPr lang="en-GB" dirty="0" smtClean="0">
                <a:latin typeface="Calibri" pitchFamily="32" charset="0"/>
                <a:ea typeface="ＭＳ Ｐゴシック" pitchFamily="32" charset="-128"/>
              </a:rPr>
              <a:t>Sounds: short vowels (e.g. /i/), long vowels /i:/, diphthongs (e.g. /</a:t>
            </a:r>
            <a:r>
              <a:rPr lang="en-GB" dirty="0" err="1" smtClean="0">
                <a:latin typeface="Calibri" pitchFamily="32" charset="0"/>
                <a:ea typeface="ＭＳ Ｐゴシック" pitchFamily="32" charset="-128"/>
              </a:rPr>
              <a:t>aι</a:t>
            </a:r>
            <a:r>
              <a:rPr lang="en-GB" dirty="0" smtClean="0">
                <a:latin typeface="Calibri" pitchFamily="32" charset="0"/>
                <a:ea typeface="ＭＳ Ｐゴシック" pitchFamily="32" charset="-128"/>
              </a:rPr>
              <a:t>/), voiced consonants (e.g. /b/), unvoiced consonants (e.g. /f/)</a:t>
            </a:r>
          </a:p>
          <a:p>
            <a:pPr eaLnBrk="1">
              <a:spcBef>
                <a:spcPts val="450"/>
              </a:spcBef>
              <a:buFont typeface="Calibri" pitchFamily="32" charset="0"/>
              <a:buChar char="•"/>
            </a:pPr>
            <a:r>
              <a:rPr lang="en-GB" dirty="0" smtClean="0">
                <a:latin typeface="Calibri" pitchFamily="32" charset="0"/>
                <a:ea typeface="ＭＳ Ｐゴシック" pitchFamily="32" charset="-128"/>
              </a:rPr>
              <a:t>Word stress on multi-syllable words: </a:t>
            </a:r>
            <a:r>
              <a:rPr lang="en-GB" b="1" i="1" u="sng" dirty="0" smtClean="0">
                <a:latin typeface="Calibri" pitchFamily="32" charset="0"/>
                <a:ea typeface="ＭＳ Ｐゴシック" pitchFamily="32" charset="-128"/>
              </a:rPr>
              <a:t>En</a:t>
            </a:r>
            <a:r>
              <a:rPr lang="en-GB" i="1" dirty="0" smtClean="0">
                <a:latin typeface="Calibri" pitchFamily="32" charset="0"/>
                <a:ea typeface="ＭＳ Ｐゴシック" pitchFamily="32" charset="-128"/>
              </a:rPr>
              <a:t>glish pronunci</a:t>
            </a:r>
            <a:r>
              <a:rPr lang="en-GB" b="1" i="1" u="sng" dirty="0" smtClean="0">
                <a:latin typeface="Calibri" pitchFamily="32" charset="0"/>
                <a:ea typeface="ＭＳ Ｐゴシック" pitchFamily="32" charset="-128"/>
              </a:rPr>
              <a:t>a</a:t>
            </a:r>
            <a:r>
              <a:rPr lang="en-GB" i="1" dirty="0" smtClean="0">
                <a:latin typeface="Calibri" pitchFamily="32" charset="0"/>
                <a:ea typeface="ＭＳ Ｐゴシック" pitchFamily="32" charset="-128"/>
              </a:rPr>
              <a:t>tion is </a:t>
            </a:r>
            <a:r>
              <a:rPr lang="en-GB" b="1" i="1" u="sng" dirty="0" smtClean="0">
                <a:latin typeface="Calibri" pitchFamily="32" charset="0"/>
                <a:ea typeface="ＭＳ Ｐゴシック" pitchFamily="32" charset="-128"/>
              </a:rPr>
              <a:t>ea</a:t>
            </a:r>
            <a:r>
              <a:rPr lang="en-GB" i="1" dirty="0" smtClean="0">
                <a:latin typeface="Calibri" pitchFamily="32" charset="0"/>
                <a:ea typeface="ＭＳ Ｐゴシック" pitchFamily="32" charset="-128"/>
              </a:rPr>
              <a:t>sy! </a:t>
            </a:r>
          </a:p>
          <a:p>
            <a:pPr eaLnBrk="1">
              <a:spcBef>
                <a:spcPts val="450"/>
              </a:spcBef>
              <a:buFont typeface="Calibri" pitchFamily="32" charset="0"/>
              <a:buChar char="•"/>
            </a:pPr>
            <a:r>
              <a:rPr lang="en-GB" dirty="0" smtClean="0">
                <a:latin typeface="Calibri" pitchFamily="32" charset="0"/>
                <a:ea typeface="ＭＳ Ｐゴシック" pitchFamily="32" charset="-128"/>
              </a:rPr>
              <a:t>Sentence stress: </a:t>
            </a:r>
            <a:r>
              <a:rPr lang="en-GB" i="1" dirty="0" smtClean="0">
                <a:latin typeface="Calibri" pitchFamily="32" charset="0"/>
                <a:ea typeface="ＭＳ Ｐゴシック" pitchFamily="32" charset="-128"/>
              </a:rPr>
              <a:t>Jo </a:t>
            </a:r>
            <a:r>
              <a:rPr lang="en-GB" b="1" i="1" u="sng" dirty="0" smtClean="0">
                <a:latin typeface="Calibri" pitchFamily="32" charset="0"/>
                <a:ea typeface="ＭＳ Ｐゴシック" pitchFamily="32" charset="-128"/>
              </a:rPr>
              <a:t>loves</a:t>
            </a:r>
            <a:r>
              <a:rPr lang="en-GB" i="1" dirty="0" smtClean="0">
                <a:latin typeface="Calibri" pitchFamily="32" charset="0"/>
                <a:ea typeface="ＭＳ Ｐゴシック" pitchFamily="32" charset="-128"/>
              </a:rPr>
              <a:t> eating </a:t>
            </a:r>
            <a:r>
              <a:rPr lang="en-GB" b="1" i="1" u="sng" dirty="0" smtClean="0">
                <a:latin typeface="Calibri" pitchFamily="32" charset="0"/>
                <a:ea typeface="ＭＳ Ｐゴシック" pitchFamily="32" charset="-128"/>
              </a:rPr>
              <a:t>cho</a:t>
            </a:r>
            <a:r>
              <a:rPr lang="en-GB" i="1" dirty="0" smtClean="0">
                <a:latin typeface="Calibri" pitchFamily="32" charset="0"/>
                <a:ea typeface="ＭＳ Ｐゴシック" pitchFamily="32" charset="-128"/>
              </a:rPr>
              <a:t>colate</a:t>
            </a:r>
            <a:r>
              <a:rPr lang="en-GB" dirty="0" smtClean="0">
                <a:latin typeface="Calibri" pitchFamily="32" charset="0"/>
                <a:ea typeface="ＭＳ Ｐゴシック" pitchFamily="32" charset="-128"/>
              </a:rPr>
              <a:t>.</a:t>
            </a:r>
          </a:p>
          <a:p>
            <a:pPr eaLnBrk="1">
              <a:spcBef>
                <a:spcPts val="450"/>
              </a:spcBef>
              <a:buFont typeface="Calibri" pitchFamily="32" charset="0"/>
              <a:buChar char="•"/>
            </a:pPr>
            <a:r>
              <a:rPr lang="en-GB" dirty="0" smtClean="0">
                <a:latin typeface="Calibri" pitchFamily="32" charset="0"/>
                <a:ea typeface="ＭＳ Ｐゴシック" pitchFamily="32" charset="-128"/>
              </a:rPr>
              <a:t>Strong and weak forms: </a:t>
            </a:r>
            <a:r>
              <a:rPr lang="en-GB" i="1" u="sng" dirty="0" smtClean="0">
                <a:latin typeface="Calibri" pitchFamily="32" charset="0"/>
                <a:ea typeface="ＭＳ Ｐゴシック" pitchFamily="32" charset="-128"/>
              </a:rPr>
              <a:t>Was she busy?</a:t>
            </a:r>
            <a:r>
              <a:rPr lang="en-GB" dirty="0" smtClean="0">
                <a:latin typeface="Calibri" pitchFamily="32" charset="0"/>
                <a:ea typeface="ＭＳ Ｐゴシック" pitchFamily="32" charset="-128"/>
              </a:rPr>
              <a:t> (/</a:t>
            </a:r>
            <a:r>
              <a:rPr lang="en-GB" dirty="0" err="1" smtClean="0">
                <a:latin typeface="Calibri" pitchFamily="32" charset="0"/>
                <a:ea typeface="ＭＳ Ｐゴシック" pitchFamily="32" charset="-128"/>
              </a:rPr>
              <a:t>wəz</a:t>
            </a:r>
            <a:r>
              <a:rPr lang="en-GB" dirty="0" smtClean="0">
                <a:latin typeface="Calibri" pitchFamily="32" charset="0"/>
                <a:ea typeface="ＭＳ Ｐゴシック" pitchFamily="32" charset="-128"/>
              </a:rPr>
              <a:t>/) </a:t>
            </a:r>
            <a:r>
              <a:rPr lang="en-GB" i="1" dirty="0" smtClean="0">
                <a:latin typeface="Calibri" pitchFamily="32" charset="0"/>
                <a:ea typeface="ＭＳ Ｐゴシック" pitchFamily="32" charset="-128"/>
              </a:rPr>
              <a:t>Yes, she was.</a:t>
            </a:r>
            <a:r>
              <a:rPr lang="en-GB" dirty="0" smtClean="0">
                <a:latin typeface="Calibri" pitchFamily="32" charset="0"/>
                <a:ea typeface="ＭＳ Ｐゴシック" pitchFamily="32" charset="-128"/>
              </a:rPr>
              <a:t> (/</a:t>
            </a:r>
            <a:r>
              <a:rPr lang="en-GB" dirty="0" err="1" smtClean="0">
                <a:latin typeface="Calibri" pitchFamily="32" charset="0"/>
                <a:ea typeface="ＭＳ Ｐゴシック" pitchFamily="32" charset="-128"/>
              </a:rPr>
              <a:t>woz</a:t>
            </a:r>
            <a:r>
              <a:rPr lang="en-GB" dirty="0" smtClean="0">
                <a:latin typeface="Calibri" pitchFamily="32" charset="0"/>
                <a:ea typeface="ＭＳ Ｐゴシック" pitchFamily="32" charset="-128"/>
              </a:rPr>
              <a:t>/)</a:t>
            </a:r>
          </a:p>
          <a:p>
            <a:pPr eaLnBrk="1">
              <a:spcBef>
                <a:spcPts val="450"/>
              </a:spcBef>
              <a:buFont typeface="Calibri" pitchFamily="32" charset="0"/>
              <a:buChar char="•"/>
            </a:pPr>
            <a:r>
              <a:rPr lang="en-GB" dirty="0" smtClean="0">
                <a:latin typeface="Calibri" pitchFamily="32" charset="0"/>
                <a:ea typeface="ＭＳ Ｐゴシック" pitchFamily="32" charset="-128"/>
              </a:rPr>
              <a:t>Rhythm: English is stress-timed: using stress/</a:t>
            </a:r>
            <a:r>
              <a:rPr lang="en-GB" dirty="0" err="1" smtClean="0">
                <a:latin typeface="Calibri" pitchFamily="32" charset="0"/>
                <a:ea typeface="ＭＳ Ｐゴシック" pitchFamily="32" charset="-128"/>
              </a:rPr>
              <a:t>unstress</a:t>
            </a:r>
            <a:r>
              <a:rPr lang="en-GB" dirty="0" smtClean="0">
                <a:latin typeface="Calibri" pitchFamily="32" charset="0"/>
                <a:ea typeface="ＭＳ Ｐゴシック" pitchFamily="32" charset="-128"/>
              </a:rPr>
              <a:t>/weak forms/contractions to maintain its rhythm of speech. E.g. the rhyme </a:t>
            </a:r>
            <a:r>
              <a:rPr lang="en-GB" i="1" dirty="0" smtClean="0">
                <a:latin typeface="Calibri" pitchFamily="32" charset="0"/>
                <a:ea typeface="ＭＳ Ｐゴシック" pitchFamily="32" charset="-128"/>
              </a:rPr>
              <a:t>Three blind mice, See how they run. </a:t>
            </a:r>
            <a:r>
              <a:rPr lang="en-GB" dirty="0" smtClean="0">
                <a:latin typeface="Calibri" pitchFamily="32" charset="0"/>
                <a:ea typeface="ＭＳ Ｐゴシック" pitchFamily="32" charset="-128"/>
              </a:rPr>
              <a:t>Both lines are said in the same amount of time even though one has three words and the other four.</a:t>
            </a:r>
          </a:p>
          <a:p>
            <a:pPr eaLnBrk="1">
              <a:spcBef>
                <a:spcPts val="450"/>
              </a:spcBef>
              <a:buFont typeface="Calibri" pitchFamily="32" charset="0"/>
              <a:buChar char="•"/>
            </a:pPr>
            <a:r>
              <a:rPr lang="en-GB" dirty="0" smtClean="0">
                <a:latin typeface="Calibri" pitchFamily="32" charset="0"/>
                <a:ea typeface="ＭＳ Ｐゴシック" pitchFamily="32" charset="-128"/>
              </a:rPr>
              <a:t>Intonation: Rising or falling tones in phrases or sentences to convey different meanings and emotions with the same words: e.g. </a:t>
            </a:r>
            <a:r>
              <a:rPr lang="en-GB" i="1" dirty="0" smtClean="0">
                <a:latin typeface="Calibri" pitchFamily="32" charset="0"/>
                <a:ea typeface="ＭＳ Ｐゴシック" pitchFamily="32" charset="-128"/>
              </a:rPr>
              <a:t>Really!</a:t>
            </a:r>
            <a:r>
              <a:rPr lang="en-GB" dirty="0" smtClean="0">
                <a:latin typeface="Calibri" pitchFamily="32" charset="0"/>
                <a:ea typeface="ＭＳ Ｐゴシック" pitchFamily="32" charset="-128"/>
              </a:rPr>
              <a:t> said enthusiastically, suspiciously, relieved &amp; sadly.</a:t>
            </a:r>
          </a:p>
          <a:p>
            <a:pPr eaLnBrk="1">
              <a:spcBef>
                <a:spcPts val="450"/>
              </a:spcBef>
              <a:buFont typeface="Calibri" pitchFamily="32" charset="0"/>
              <a:buChar char="•"/>
            </a:pPr>
            <a:r>
              <a:rPr lang="en-GB" dirty="0" smtClean="0">
                <a:latin typeface="Calibri" pitchFamily="32" charset="0"/>
                <a:ea typeface="ＭＳ Ｐゴシック" pitchFamily="32" charset="-128"/>
              </a:rPr>
              <a:t>Phonemic script: the phonetic alphabet: /æ/, /a:/, /g/, /ʒ/ …</a:t>
            </a:r>
          </a:p>
          <a:p>
            <a:pPr eaLnBrk="1">
              <a:spcBef>
                <a:spcPts val="450"/>
              </a:spcBef>
              <a:buFont typeface="Calibri" pitchFamily="32" charset="0"/>
              <a:buChar char="•"/>
            </a:pPr>
            <a:r>
              <a:rPr lang="en-GB" dirty="0" smtClean="0">
                <a:latin typeface="Calibri" pitchFamily="32" charset="0"/>
                <a:ea typeface="ＭＳ Ｐゴシック" pitchFamily="32" charset="-128"/>
              </a:rPr>
              <a:t>Spelling: </a:t>
            </a:r>
            <a:r>
              <a:rPr lang="en-GB" i="1" dirty="0" smtClean="0">
                <a:latin typeface="Calibri" pitchFamily="32" charset="0"/>
                <a:ea typeface="ＭＳ Ｐゴシック" pitchFamily="32" charset="-128"/>
              </a:rPr>
              <a:t>t</a:t>
            </a:r>
            <a:r>
              <a:rPr lang="en-GB" b="1" i="1" dirty="0" smtClean="0">
                <a:latin typeface="Calibri" pitchFamily="32" charset="0"/>
                <a:ea typeface="ＭＳ Ｐゴシック" pitchFamily="32" charset="-128"/>
              </a:rPr>
              <a:t>wo</a:t>
            </a:r>
            <a:r>
              <a:rPr lang="en-GB" i="1" dirty="0" smtClean="0">
                <a:latin typeface="Calibri" pitchFamily="32" charset="0"/>
                <a:ea typeface="ＭＳ Ｐゴシック" pitchFamily="32" charset="-128"/>
              </a:rPr>
              <a:t>, t</a:t>
            </a:r>
            <a:r>
              <a:rPr lang="en-GB" b="1" i="1" dirty="0" smtClean="0">
                <a:latin typeface="Calibri" pitchFamily="32" charset="0"/>
                <a:ea typeface="ＭＳ Ｐゴシック" pitchFamily="32" charset="-128"/>
              </a:rPr>
              <a:t>oo</a:t>
            </a:r>
            <a:r>
              <a:rPr lang="en-GB" i="1" dirty="0" smtClean="0">
                <a:latin typeface="Calibri" pitchFamily="32" charset="0"/>
                <a:ea typeface="ＭＳ Ｐゴシック" pitchFamily="32" charset="-128"/>
              </a:rPr>
              <a:t>, bl</a:t>
            </a:r>
            <a:r>
              <a:rPr lang="en-GB" b="1" i="1" dirty="0" smtClean="0">
                <a:latin typeface="Calibri" pitchFamily="32" charset="0"/>
                <a:ea typeface="ＭＳ Ｐゴシック" pitchFamily="32" charset="-128"/>
              </a:rPr>
              <a:t>ue</a:t>
            </a:r>
            <a:r>
              <a:rPr lang="en-GB" i="1" dirty="0" smtClean="0">
                <a:latin typeface="Calibri" pitchFamily="32" charset="0"/>
                <a:ea typeface="ＭＳ Ｐゴシック" pitchFamily="32" charset="-128"/>
              </a:rPr>
              <a:t>, thr</a:t>
            </a:r>
            <a:r>
              <a:rPr lang="en-GB" b="1" i="1" dirty="0" smtClean="0">
                <a:latin typeface="Calibri" pitchFamily="32" charset="0"/>
                <a:ea typeface="ＭＳ Ｐゴシック" pitchFamily="32" charset="-128"/>
              </a:rPr>
              <a:t>ou</a:t>
            </a:r>
            <a:r>
              <a:rPr lang="en-GB" i="1" dirty="0" smtClean="0">
                <a:latin typeface="Calibri" pitchFamily="32" charset="0"/>
                <a:ea typeface="ＭＳ Ｐゴシック" pitchFamily="32" charset="-128"/>
              </a:rPr>
              <a:t>gh, sh</a:t>
            </a:r>
            <a:r>
              <a:rPr lang="en-GB" b="1" i="1" dirty="0" smtClean="0">
                <a:latin typeface="Calibri" pitchFamily="32" charset="0"/>
                <a:ea typeface="ＭＳ Ｐゴシック" pitchFamily="32" charset="-128"/>
              </a:rPr>
              <a:t>oe</a:t>
            </a:r>
            <a:r>
              <a:rPr lang="en-GB" dirty="0" smtClean="0">
                <a:latin typeface="Calibri" pitchFamily="32" charset="0"/>
                <a:ea typeface="ＭＳ Ｐゴシック" pitchFamily="32" charset="-128"/>
              </a:rPr>
              <a:t> aspects of pronunciation.</a:t>
            </a:r>
          </a:p>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17</a:t>
            </a:fld>
            <a:endParaRPr lang="en-GB"/>
          </a:p>
        </p:txBody>
      </p:sp>
    </p:spTree>
    <p:extLst>
      <p:ext uri="{BB962C8B-B14F-4D97-AF65-F5344CB8AC3E}">
        <p14:creationId xmlns:p14="http://schemas.microsoft.com/office/powerpoint/2010/main" val="38115014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1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1pPr>
            <a:lvl2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2pPr>
            <a:lvl3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3pPr>
            <a:lvl4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4pPr>
            <a:lvl5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9pPr>
          </a:lstStyle>
          <a:p>
            <a:pPr eaLnBrk="1" hangingPunct="1"/>
            <a:fld id="{A4699F46-D437-4611-AF3D-EBCEF93E913D}" type="slidenum">
              <a:rPr lang="en-GB" sz="1200">
                <a:solidFill>
                  <a:srgbClr val="000000"/>
                </a:solidFill>
                <a:latin typeface="Times New Roman" pitchFamily="16" charset="0"/>
              </a:rPr>
              <a:pPr eaLnBrk="1" hangingPunct="1"/>
              <a:t>18</a:t>
            </a:fld>
            <a:endParaRPr lang="en-GB" sz="1200">
              <a:solidFill>
                <a:srgbClr val="000000"/>
              </a:solidFill>
              <a:latin typeface="Times New Roman" pitchFamily="16" charset="0"/>
            </a:endParaRPr>
          </a:p>
        </p:txBody>
      </p:sp>
      <p:sp>
        <p:nvSpPr>
          <p:cNvPr id="22531" name="Rectangle 1"/>
          <p:cNvSpPr txBox="1">
            <a:spLocks noGrp="1" noRot="1" noChangeAspect="1" noChangeArrowheads="1" noTextEdit="1"/>
          </p:cNvSpPr>
          <p:nvPr>
            <p:ph type="sldImg"/>
          </p:nvPr>
        </p:nvSpPr>
        <p:spPr>
          <a:xfrm>
            <a:off x="1268413" y="649288"/>
            <a:ext cx="4324350" cy="3243262"/>
          </a:xfrm>
          <a:solidFill>
            <a:srgbClr val="FFFFFF"/>
          </a:solidFill>
          <a:ln/>
        </p:spPr>
      </p:sp>
      <p:sp>
        <p:nvSpPr>
          <p:cNvPr id="22532" name="Text Box 2"/>
          <p:cNvSpPr txBox="1">
            <a:spLocks noGrp="1" noChangeArrowheads="1"/>
          </p:cNvSpPr>
          <p:nvPr>
            <p:ph type="body" idx="1"/>
          </p:nvPr>
        </p:nvSpPr>
        <p:spPr>
          <a:xfrm>
            <a:off x="686118" y="4108718"/>
            <a:ext cx="5488941" cy="108980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228600" indent="-22225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1pPr>
            <a:lvl2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2pPr>
            <a:lvl3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3pPr>
            <a:lvl4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4pPr>
            <a:lvl5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9pPr>
          </a:lstStyle>
          <a:p>
            <a:pPr eaLnBrk="1" hangingPunct="1">
              <a:lnSpc>
                <a:spcPct val="90000"/>
              </a:lnSpc>
              <a:spcBef>
                <a:spcPts val="450"/>
              </a:spcBef>
              <a:buClrTx/>
              <a:buFontTx/>
              <a:buNone/>
            </a:pPr>
            <a:r>
              <a:rPr lang="hu-HU" b="1" dirty="0" smtClean="0">
                <a:latin typeface="Calibri" pitchFamily="32" charset="0"/>
                <a:ea typeface="ＭＳ Ｐゴシック" pitchFamily="32" charset="-128"/>
              </a:rPr>
              <a:t>Ask </a:t>
            </a:r>
            <a:r>
              <a:rPr lang="en-GB" dirty="0" smtClean="0">
                <a:latin typeface="Calibri" pitchFamily="32" charset="0"/>
                <a:ea typeface="ＭＳ Ｐゴシック" pitchFamily="32" charset="-128"/>
              </a:rPr>
              <a:t>How many of you use a phonetic chart (like these)? How do you correct mispronounced sounds? </a:t>
            </a:r>
            <a:r>
              <a:rPr lang="en-GB" dirty="0" err="1" smtClean="0">
                <a:latin typeface="Calibri" pitchFamily="32" charset="0"/>
                <a:ea typeface="ＭＳ Ｐゴシック" pitchFamily="32" charset="-128"/>
              </a:rPr>
              <a:t>Eg</a:t>
            </a:r>
            <a:r>
              <a:rPr lang="en-GB" dirty="0" smtClean="0">
                <a:latin typeface="Calibri" pitchFamily="32" charset="0"/>
                <a:ea typeface="ＭＳ Ｐゴシック" pitchFamily="32" charset="-128"/>
              </a:rPr>
              <a:t> ship/sheep. Do you ever use a chart like this for correction? If so, how? </a:t>
            </a:r>
          </a:p>
          <a:p>
            <a:pPr eaLnBrk="1" hangingPunct="1">
              <a:lnSpc>
                <a:spcPct val="90000"/>
              </a:lnSpc>
              <a:spcBef>
                <a:spcPts val="450"/>
              </a:spcBef>
              <a:buClrTx/>
              <a:buFontTx/>
              <a:buNone/>
            </a:pPr>
            <a:r>
              <a:rPr lang="en-GB" dirty="0" smtClean="0">
                <a:latin typeface="Calibri" pitchFamily="32" charset="0"/>
                <a:ea typeface="ＭＳ Ｐゴシック" pitchFamily="32" charset="-128"/>
              </a:rPr>
              <a:t>If none have seen/used it before, explain that it teaches </a:t>
            </a:r>
            <a:r>
              <a:rPr lang="en-GB" b="1" dirty="0" smtClean="0">
                <a:latin typeface="Calibri" pitchFamily="32" charset="0"/>
                <a:ea typeface="ＭＳ Ｐゴシック" pitchFamily="32" charset="-128"/>
              </a:rPr>
              <a:t>a model word</a:t>
            </a:r>
            <a:r>
              <a:rPr lang="en-GB" dirty="0" smtClean="0">
                <a:latin typeface="Calibri" pitchFamily="32" charset="0"/>
                <a:ea typeface="ＭＳ Ｐゴシック" pitchFamily="32" charset="-128"/>
              </a:rPr>
              <a:t> for each sound (fish for /i/, tree for /i:/, etc.) </a:t>
            </a:r>
          </a:p>
          <a:p>
            <a:pPr eaLnBrk="1" hangingPunct="1">
              <a:lnSpc>
                <a:spcPct val="90000"/>
              </a:lnSpc>
              <a:spcBef>
                <a:spcPts val="450"/>
              </a:spcBef>
              <a:buClrTx/>
              <a:buFontTx/>
              <a:buNone/>
            </a:pPr>
            <a:r>
              <a:rPr lang="en-GB" u="sng" dirty="0" smtClean="0">
                <a:latin typeface="Calibri" pitchFamily="32" charset="0"/>
                <a:ea typeface="ＭＳ Ｐゴシック" pitchFamily="32" charset="-128"/>
              </a:rPr>
              <a:t>Materials: </a:t>
            </a:r>
            <a:r>
              <a:rPr lang="en-GB" dirty="0" smtClean="0">
                <a:latin typeface="Calibri" pitchFamily="32" charset="0"/>
                <a:ea typeface="ＭＳ Ｐゴシック" pitchFamily="32" charset="-128"/>
              </a:rPr>
              <a:t>Charts posted in key positions so participants can look at while doing exercise</a:t>
            </a:r>
            <a:r>
              <a:rPr lang="en-GB" u="sng" dirty="0" smtClean="0">
                <a:latin typeface="Calibri" pitchFamily="32" charset="0"/>
                <a:ea typeface="ＭＳ Ｐゴシック" pitchFamily="32" charset="-128"/>
              </a:rPr>
              <a:t>.</a:t>
            </a:r>
          </a:p>
          <a:p>
            <a:pPr eaLnBrk="1" hangingPunct="1">
              <a:lnSpc>
                <a:spcPct val="90000"/>
              </a:lnSpc>
              <a:spcBef>
                <a:spcPts val="450"/>
              </a:spcBef>
              <a:buClrTx/>
              <a:buFontTx/>
              <a:buNone/>
            </a:pPr>
            <a:r>
              <a:rPr lang="en-GB" u="sng" dirty="0" smtClean="0">
                <a:latin typeface="Calibri" pitchFamily="32" charset="0"/>
                <a:ea typeface="ＭＳ Ｐゴシック" pitchFamily="32" charset="-128"/>
              </a:rPr>
              <a:t>Activity:</a:t>
            </a:r>
            <a:r>
              <a:rPr lang="en-GB" dirty="0" smtClean="0">
                <a:latin typeface="Calibri" pitchFamily="32" charset="0"/>
                <a:ea typeface="ＭＳ Ｐゴシック" pitchFamily="32" charset="-128"/>
              </a:rPr>
              <a:t> Respond to questions</a:t>
            </a:r>
          </a:p>
          <a:p>
            <a:pPr eaLnBrk="1" hangingPunct="1">
              <a:lnSpc>
                <a:spcPct val="90000"/>
              </a:lnSpc>
              <a:spcBef>
                <a:spcPts val="450"/>
              </a:spcBef>
              <a:buClrTx/>
              <a:buFontTx/>
              <a:buNone/>
            </a:pPr>
            <a:r>
              <a:rPr lang="en-US" b="1" dirty="0" smtClean="0">
                <a:latin typeface="Calibri" pitchFamily="32" charset="0"/>
                <a:ea typeface="ＭＳ Ｐゴシック" pitchFamily="32" charset="-128"/>
              </a:rPr>
              <a:t>Divide</a:t>
            </a:r>
            <a:r>
              <a:rPr lang="en-US" dirty="0" smtClean="0">
                <a:latin typeface="Calibri" pitchFamily="32" charset="0"/>
                <a:ea typeface="ＭＳ Ｐゴシック" pitchFamily="32" charset="-128"/>
              </a:rPr>
              <a:t> the group down the middle. Half the room respond to 5 questions on slide based on the consonants, the other half respond based on the vowels.</a:t>
            </a:r>
          </a:p>
          <a:p>
            <a:pPr eaLnBrk="1" hangingPunct="1">
              <a:lnSpc>
                <a:spcPct val="90000"/>
              </a:lnSpc>
              <a:spcBef>
                <a:spcPts val="450"/>
              </a:spcBef>
              <a:buClrTx/>
              <a:buFontTx/>
              <a:buNone/>
            </a:pPr>
            <a:r>
              <a:rPr lang="en-US" b="1" dirty="0" smtClean="0">
                <a:latin typeface="Calibri" pitchFamily="32" charset="0"/>
                <a:ea typeface="ＭＳ Ｐゴシック" pitchFamily="32" charset="-128"/>
              </a:rPr>
              <a:t>Have CPs </a:t>
            </a:r>
            <a:r>
              <a:rPr lang="en-US" dirty="0" smtClean="0">
                <a:latin typeface="Calibri" pitchFamily="32" charset="0"/>
                <a:ea typeface="ＭＳ Ｐゴシック" pitchFamily="32" charset="-128"/>
              </a:rPr>
              <a:t>Work in pairs/threes and do for a few minutes</a:t>
            </a:r>
          </a:p>
          <a:p>
            <a:pPr eaLnBrk="1" hangingPunct="1">
              <a:lnSpc>
                <a:spcPct val="90000"/>
              </a:lnSpc>
              <a:spcBef>
                <a:spcPts val="450"/>
              </a:spcBef>
              <a:buClrTx/>
              <a:buFontTx/>
              <a:buNone/>
            </a:pPr>
            <a:r>
              <a:rPr lang="en-US" b="1" dirty="0" smtClean="0">
                <a:latin typeface="Calibri" pitchFamily="32" charset="0"/>
                <a:ea typeface="ＭＳ Ｐゴシック" pitchFamily="32" charset="-128"/>
              </a:rPr>
              <a:t>Have CPs </a:t>
            </a:r>
            <a:r>
              <a:rPr lang="en-US" dirty="0" smtClean="0">
                <a:latin typeface="Calibri" pitchFamily="32" charset="0"/>
                <a:ea typeface="ＭＳ Ｐゴシック" pitchFamily="32" charset="-128"/>
              </a:rPr>
              <a:t>find somebody from other side of the room and compare notes.</a:t>
            </a:r>
          </a:p>
          <a:p>
            <a:pPr eaLnBrk="1" hangingPunct="1">
              <a:lnSpc>
                <a:spcPct val="80000"/>
              </a:lnSpc>
              <a:spcBef>
                <a:spcPts val="450"/>
              </a:spcBef>
              <a:buClrTx/>
              <a:buFontTx/>
              <a:buNone/>
            </a:pPr>
            <a:r>
              <a:rPr lang="en-US" dirty="0" smtClean="0">
                <a:latin typeface="Calibri" pitchFamily="32" charset="0"/>
                <a:ea typeface="ＭＳ Ｐゴシック" pitchFamily="32" charset="-128"/>
              </a:rPr>
              <a:t>After the pairs have swapped notes, </a:t>
            </a:r>
            <a:r>
              <a:rPr lang="en-US" b="1" dirty="0" smtClean="0">
                <a:latin typeface="Calibri" pitchFamily="32" charset="0"/>
                <a:ea typeface="ＭＳ Ｐゴシック" pitchFamily="32" charset="-128"/>
              </a:rPr>
              <a:t>take feedback </a:t>
            </a:r>
            <a:r>
              <a:rPr lang="en-US" dirty="0" smtClean="0">
                <a:latin typeface="Calibri" pitchFamily="32" charset="0"/>
                <a:ea typeface="ＭＳ Ｐゴシック" pitchFamily="32" charset="-128"/>
              </a:rPr>
              <a:t>and elicit how they’d use it to present, practice and correct. (10 </a:t>
            </a:r>
            <a:r>
              <a:rPr lang="en-US" dirty="0" err="1" smtClean="0">
                <a:latin typeface="Calibri" pitchFamily="32" charset="0"/>
                <a:ea typeface="ＭＳ Ｐゴシック" pitchFamily="32" charset="-128"/>
              </a:rPr>
              <a:t>mins</a:t>
            </a:r>
            <a:r>
              <a:rPr lang="en-US" dirty="0" smtClean="0">
                <a:latin typeface="Calibri" pitchFamily="32" charset="0"/>
                <a:ea typeface="ＭＳ Ｐゴシック" pitchFamily="32" charset="-128"/>
              </a:rPr>
              <a:t>)</a:t>
            </a:r>
          </a:p>
          <a:p>
            <a:pPr eaLnBrk="1" hangingPunct="1">
              <a:lnSpc>
                <a:spcPct val="80000"/>
              </a:lnSpc>
              <a:spcBef>
                <a:spcPts val="450"/>
              </a:spcBef>
              <a:buClrTx/>
              <a:buFontTx/>
              <a:buNone/>
            </a:pPr>
            <a:r>
              <a:rPr lang="en-GB" b="1" dirty="0" smtClean="0">
                <a:latin typeface="Calibri" pitchFamily="32" charset="0"/>
                <a:ea typeface="ＭＳ Ｐゴシック" pitchFamily="32" charset="-128"/>
              </a:rPr>
              <a:t>Explain</a:t>
            </a:r>
            <a:r>
              <a:rPr lang="en-GB" dirty="0" smtClean="0">
                <a:latin typeface="Calibri" pitchFamily="32" charset="0"/>
                <a:ea typeface="ＭＳ Ｐゴシック" pitchFamily="32" charset="-128"/>
              </a:rPr>
              <a:t> that the idea is that remembering a word with the sound is much easier than remembering the sounds in isolation. The pictures integrate the phonemic symbol to ‘demystify’ phonemic script. Again, remembering the shapes within the pictures is much easier than remembering the phonemic symbols in isolation. Asking learners to differentiate sounds is helpful for recognition and understanding and is the basis for a good understanding of the way in which the English phonology system works.</a:t>
            </a:r>
          </a:p>
          <a:p>
            <a:pPr eaLnBrk="1" hangingPunct="1">
              <a:lnSpc>
                <a:spcPct val="80000"/>
              </a:lnSpc>
              <a:spcBef>
                <a:spcPts val="450"/>
              </a:spcBef>
              <a:buClrTx/>
              <a:buFontTx/>
              <a:buNone/>
            </a:pPr>
            <a:r>
              <a:rPr lang="en-GB" dirty="0" smtClean="0">
                <a:latin typeface="Calibri" pitchFamily="32" charset="0"/>
                <a:ea typeface="ＭＳ Ｐゴシック" pitchFamily="32" charset="-128"/>
              </a:rPr>
              <a:t>The chart may be used for:</a:t>
            </a:r>
          </a:p>
          <a:p>
            <a:pPr eaLnBrk="1" hangingPunct="1">
              <a:lnSpc>
                <a:spcPct val="80000"/>
              </a:lnSpc>
              <a:spcBef>
                <a:spcPts val="450"/>
              </a:spcBef>
              <a:buFont typeface="Calibri" pitchFamily="32" charset="0"/>
              <a:buChar char="•"/>
            </a:pPr>
            <a:r>
              <a:rPr lang="en-GB" dirty="0" smtClean="0">
                <a:latin typeface="Calibri" pitchFamily="32" charset="0"/>
                <a:ea typeface="ＭＳ Ｐゴシック" pitchFamily="32" charset="-128"/>
              </a:rPr>
              <a:t> Learning the pronunciation of new words, e.g. ‘it sounds like bird.’</a:t>
            </a:r>
          </a:p>
          <a:p>
            <a:pPr eaLnBrk="1" hangingPunct="1">
              <a:lnSpc>
                <a:spcPct val="80000"/>
              </a:lnSpc>
              <a:spcBef>
                <a:spcPts val="450"/>
              </a:spcBef>
              <a:buFont typeface="Calibri" pitchFamily="32" charset="0"/>
              <a:buChar char="•"/>
            </a:pPr>
            <a:r>
              <a:rPr lang="en-GB" dirty="0" smtClean="0">
                <a:latin typeface="Calibri" pitchFamily="32" charset="0"/>
                <a:ea typeface="ＭＳ Ｐゴシック" pitchFamily="32" charset="-128"/>
              </a:rPr>
              <a:t> Contrasting two sounds, e.g. ‘Is it short like </a:t>
            </a:r>
            <a:r>
              <a:rPr lang="en-GB" i="1" dirty="0" smtClean="0">
                <a:latin typeface="Calibri" pitchFamily="32" charset="0"/>
                <a:ea typeface="ＭＳ Ｐゴシック" pitchFamily="32" charset="-128"/>
              </a:rPr>
              <a:t>cat</a:t>
            </a:r>
            <a:r>
              <a:rPr lang="en-GB" dirty="0" smtClean="0">
                <a:latin typeface="Calibri" pitchFamily="32" charset="0"/>
                <a:ea typeface="ＭＳ Ｐゴシック" pitchFamily="32" charset="-128"/>
              </a:rPr>
              <a:t> or long like </a:t>
            </a:r>
            <a:r>
              <a:rPr lang="en-GB" i="1" dirty="0" smtClean="0">
                <a:latin typeface="Calibri" pitchFamily="32" charset="0"/>
                <a:ea typeface="ＭＳ Ｐゴシック" pitchFamily="32" charset="-128"/>
              </a:rPr>
              <a:t>car</a:t>
            </a:r>
            <a:r>
              <a:rPr lang="en-GB" dirty="0" smtClean="0">
                <a:latin typeface="Calibri" pitchFamily="32" charset="0"/>
                <a:ea typeface="ＭＳ Ｐゴシック" pitchFamily="32" charset="-128"/>
              </a:rPr>
              <a:t>?’</a:t>
            </a:r>
          </a:p>
          <a:p>
            <a:pPr eaLnBrk="1" hangingPunct="1">
              <a:lnSpc>
                <a:spcPct val="80000"/>
              </a:lnSpc>
              <a:spcBef>
                <a:spcPts val="450"/>
              </a:spcBef>
              <a:buFont typeface="Calibri" pitchFamily="32" charset="0"/>
              <a:buChar char="•"/>
            </a:pPr>
            <a:r>
              <a:rPr lang="en-GB" dirty="0" smtClean="0">
                <a:latin typeface="Calibri" pitchFamily="32" charset="0"/>
                <a:ea typeface="ＭＳ Ｐゴシック" pitchFamily="32" charset="-128"/>
              </a:rPr>
              <a:t> To correct mispronounced words, e.g. ‘You’re saying it like </a:t>
            </a:r>
            <a:r>
              <a:rPr lang="en-GB" i="1" dirty="0" smtClean="0">
                <a:latin typeface="Calibri" pitchFamily="32" charset="0"/>
                <a:ea typeface="ＭＳ Ｐゴシック" pitchFamily="32" charset="-128"/>
              </a:rPr>
              <a:t>fish</a:t>
            </a:r>
            <a:r>
              <a:rPr lang="en-GB" dirty="0" smtClean="0">
                <a:latin typeface="Calibri" pitchFamily="32" charset="0"/>
                <a:ea typeface="ＭＳ Ｐゴシック" pitchFamily="32" charset="-128"/>
              </a:rPr>
              <a:t> – make it longer, like </a:t>
            </a:r>
            <a:r>
              <a:rPr lang="en-GB" i="1" dirty="0" smtClean="0">
                <a:latin typeface="Calibri" pitchFamily="32" charset="0"/>
                <a:ea typeface="ＭＳ Ｐゴシック" pitchFamily="32" charset="-128"/>
              </a:rPr>
              <a:t>tree</a:t>
            </a:r>
            <a:r>
              <a:rPr lang="en-GB" dirty="0" smtClean="0">
                <a:latin typeface="Calibri" pitchFamily="32" charset="0"/>
                <a:ea typeface="ＭＳ Ｐゴシック" pitchFamily="32" charset="-128"/>
              </a:rPr>
              <a:t>. And correct other errors with that sound. For example , if </a:t>
            </a:r>
            <a:r>
              <a:rPr lang="en-GB" dirty="0" err="1" smtClean="0">
                <a:latin typeface="Calibri" pitchFamily="32" charset="0"/>
                <a:ea typeface="ＭＳ Ｐゴシック" pitchFamily="32" charset="-128"/>
              </a:rPr>
              <a:t>sts</a:t>
            </a:r>
            <a:r>
              <a:rPr lang="en-GB" dirty="0" smtClean="0">
                <a:latin typeface="Calibri" pitchFamily="32" charset="0"/>
                <a:ea typeface="ＭＳ Ｐゴシック" pitchFamily="32" charset="-128"/>
              </a:rPr>
              <a:t> are saying /</a:t>
            </a:r>
            <a:r>
              <a:rPr lang="en-GB" dirty="0" err="1" smtClean="0">
                <a:latin typeface="Calibri" pitchFamily="32" charset="0"/>
                <a:ea typeface="ＭＳ Ｐゴシック" pitchFamily="32" charset="-128"/>
              </a:rPr>
              <a:t>eu</a:t>
            </a:r>
            <a:r>
              <a:rPr lang="en-GB" dirty="0" smtClean="0">
                <a:latin typeface="Calibri" pitchFamily="32" charset="0"/>
                <a:ea typeface="ＭＳ Ｐゴシック" pitchFamily="32" charset="-128"/>
              </a:rPr>
              <a:t>/ not /o/, teach them to say </a:t>
            </a:r>
            <a:r>
              <a:rPr lang="en-GB" i="1" dirty="0" smtClean="0">
                <a:latin typeface="Calibri" pitchFamily="32" charset="0"/>
                <a:ea typeface="ＭＳ Ｐゴシック" pitchFamily="32" charset="-128"/>
              </a:rPr>
              <a:t>It’s like phone (not like clock).</a:t>
            </a:r>
          </a:p>
          <a:p>
            <a:pPr eaLnBrk="1" hangingPunct="1">
              <a:lnSpc>
                <a:spcPct val="80000"/>
              </a:lnSpc>
              <a:spcBef>
                <a:spcPts val="450"/>
              </a:spcBef>
              <a:buFont typeface="Calibri" pitchFamily="32" charset="0"/>
              <a:buChar char="•"/>
            </a:pPr>
            <a:r>
              <a:rPr lang="en-GB" i="1" dirty="0" smtClean="0">
                <a:latin typeface="Calibri" pitchFamily="32" charset="0"/>
                <a:ea typeface="ＭＳ Ｐゴシック" pitchFamily="32" charset="-128"/>
              </a:rPr>
              <a:t> </a:t>
            </a:r>
            <a:r>
              <a:rPr lang="en-GB" dirty="0" smtClean="0">
                <a:latin typeface="Calibri" pitchFamily="32" charset="0"/>
                <a:ea typeface="ＭＳ Ｐゴシック" pitchFamily="32" charset="-128"/>
              </a:rPr>
              <a:t>The longer term aim is to encourage </a:t>
            </a:r>
            <a:r>
              <a:rPr lang="en-GB" dirty="0" err="1" smtClean="0">
                <a:latin typeface="Calibri" pitchFamily="32" charset="0"/>
                <a:ea typeface="ＭＳ Ｐゴシック" pitchFamily="32" charset="-128"/>
              </a:rPr>
              <a:t>sts</a:t>
            </a:r>
            <a:r>
              <a:rPr lang="en-GB" dirty="0" smtClean="0">
                <a:latin typeface="Calibri" pitchFamily="32" charset="0"/>
                <a:ea typeface="ＭＳ Ｐゴシック" pitchFamily="32" charset="-128"/>
              </a:rPr>
              <a:t> to notice and collect words with similar sounds, words that rhyme or have similar spelling patterns rather than simply trying to remember every word in isolation. This is after all how native speakers globally learn to spell and pronounce words at school through ‘phonic’ teaching systems which group words with similar sounds and spellings, teach through rhyme, etc.</a:t>
            </a:r>
          </a:p>
          <a:p>
            <a:pPr eaLnBrk="1" hangingPunct="1">
              <a:spcBef>
                <a:spcPts val="450"/>
              </a:spcBef>
              <a:buClrTx/>
              <a:buFontTx/>
              <a:buNone/>
            </a:pPr>
            <a:endParaRPr lang="hu-HU" dirty="0" smtClean="0">
              <a:latin typeface="Calibri" pitchFamily="32" charset="0"/>
              <a:ea typeface="ＭＳ Ｐゴシック" pitchFamily="32" charset="-128"/>
            </a:endParaRPr>
          </a:p>
          <a:p>
            <a:pPr eaLnBrk="1" hangingPunct="1">
              <a:spcBef>
                <a:spcPts val="450"/>
              </a:spcBef>
              <a:buClrTx/>
              <a:buFontTx/>
              <a:buNone/>
            </a:pPr>
            <a:endParaRPr lang="hu-HU" dirty="0" smtClean="0">
              <a:latin typeface="Calibri" pitchFamily="32" charset="0"/>
              <a:ea typeface="ＭＳ Ｐゴシック" pitchFamily="32" charset="-128"/>
            </a:endParaRPr>
          </a:p>
          <a:p>
            <a:pPr>
              <a:spcBef>
                <a:spcPts val="450"/>
              </a:spcBef>
              <a:buClrTx/>
              <a:buFontTx/>
              <a:buNone/>
            </a:pPr>
            <a:endParaRPr lang="hu-HU" dirty="0" smtClean="0">
              <a:latin typeface="Calibri" pitchFamily="32" charset="0"/>
              <a:ea typeface="ＭＳ Ｐゴシック" pitchFamily="32" charset="-128"/>
            </a:endParaRPr>
          </a:p>
        </p:txBody>
      </p:sp>
      <p:sp>
        <p:nvSpPr>
          <p:cNvPr id="22533" name="Text Box 3"/>
          <p:cNvSpPr txBox="1">
            <a:spLocks noChangeArrowheads="1"/>
          </p:cNvSpPr>
          <p:nvPr/>
        </p:nvSpPr>
        <p:spPr bwMode="auto">
          <a:xfrm>
            <a:off x="3886413" y="8215934"/>
            <a:ext cx="2973176" cy="43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9pPr>
          </a:lstStyle>
          <a:p>
            <a:pPr algn="r" eaLnBrk="1" hangingPunct="1">
              <a:buClrTx/>
              <a:buFontTx/>
              <a:buNone/>
            </a:pPr>
            <a:fld id="{8666DECA-A9E0-464F-97DC-B63684192C90}" type="slidenum">
              <a:rPr lang="en-US" sz="1200" b="0">
                <a:solidFill>
                  <a:srgbClr val="000000"/>
                </a:solidFill>
              </a:rPr>
              <a:pPr algn="r" eaLnBrk="1" hangingPunct="1">
                <a:buClrTx/>
                <a:buFontTx/>
                <a:buNone/>
              </a:pPr>
              <a:t>18</a:t>
            </a:fld>
            <a:endParaRPr lang="en-US" sz="1200" b="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Practising</a:t>
            </a:r>
            <a:r>
              <a:rPr lang="en-GB" baseline="0" dirty="0" smtClean="0"/>
              <a:t> the ‘b’ sound (important for Arabic speakers who would need contrasting practice with the ‘p’ sound)</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19</a:t>
            </a:fld>
            <a:endParaRPr lang="en-GB"/>
          </a:p>
        </p:txBody>
      </p:sp>
    </p:spTree>
    <p:extLst>
      <p:ext uri="{BB962C8B-B14F-4D97-AF65-F5344CB8AC3E}">
        <p14:creationId xmlns:p14="http://schemas.microsoft.com/office/powerpoint/2010/main" val="3751765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5"/>
          <p:cNvSpPr>
            <a:spLocks noGrp="1" noChangeArrowheads="1"/>
          </p:cNvSpPr>
          <p:nvPr>
            <p:ph type="sldNum"/>
          </p:nvPr>
        </p:nvSpPr>
        <p:spPr>
          <a:ln/>
        </p:spPr>
        <p:txBody>
          <a:bodyPr/>
          <a:lstStyle/>
          <a:p>
            <a:fld id="{E92BEE84-6E8A-44C7-9AE8-1F3F22B70157}" type="slidenum">
              <a:rPr lang="en-GB"/>
              <a:pPr/>
              <a:t>20</a:t>
            </a:fld>
            <a:endParaRPr lang="en-GB"/>
          </a:p>
        </p:txBody>
      </p:sp>
      <p:sp>
        <p:nvSpPr>
          <p:cNvPr id="20481" name="Rectangle 1"/>
          <p:cNvSpPr txBox="1">
            <a:spLocks noGrp="1" noRot="1" noChangeAspect="1" noChangeArrowheads="1"/>
          </p:cNvSpPr>
          <p:nvPr>
            <p:ph type="sldImg"/>
          </p:nvPr>
        </p:nvSpPr>
        <p:spPr bwMode="auto">
          <a:xfrm>
            <a:off x="1268413" y="649288"/>
            <a:ext cx="4324350" cy="3243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2" name="Text Box 2"/>
          <p:cNvSpPr txBox="1">
            <a:spLocks noGrp="1" noChangeArrowheads="1"/>
          </p:cNvSpPr>
          <p:nvPr>
            <p:ph type="body" idx="1"/>
          </p:nvPr>
        </p:nvSpPr>
        <p:spPr bwMode="auto">
          <a:xfrm>
            <a:off x="686118" y="4108718"/>
            <a:ext cx="5488941" cy="674124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marL="9144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hangingPunct="1">
              <a:spcBef>
                <a:spcPts val="450"/>
              </a:spcBef>
              <a:buClrTx/>
              <a:buFontTx/>
              <a:buNone/>
            </a:pPr>
            <a:r>
              <a:rPr lang="en-GB" dirty="0" smtClean="0">
                <a:latin typeface="Calibri" pitchFamily="32" charset="0"/>
                <a:ea typeface="ＭＳ Ｐゴシック" pitchFamily="32" charset="-128"/>
              </a:rPr>
              <a:t>Team game of nationalities – matching with stress patterns</a:t>
            </a:r>
            <a:endParaRPr lang="en-GB" dirty="0">
              <a:latin typeface="Calibri" pitchFamily="32" charset="0"/>
              <a:ea typeface="ＭＳ Ｐゴシック" pitchFamily="32" charset="-128"/>
            </a:endParaRPr>
          </a:p>
        </p:txBody>
      </p:sp>
      <p:sp>
        <p:nvSpPr>
          <p:cNvPr id="20483" name="Text Box 3"/>
          <p:cNvSpPr txBox="1">
            <a:spLocks noChangeArrowheads="1"/>
          </p:cNvSpPr>
          <p:nvPr/>
        </p:nvSpPr>
        <p:spPr bwMode="auto">
          <a:xfrm>
            <a:off x="3886413" y="8215934"/>
            <a:ext cx="2973176" cy="432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r">
              <a:buClrTx/>
              <a:buFontTx/>
              <a:buNone/>
            </a:pPr>
            <a:fld id="{EB86FB4E-3192-4A4D-99D6-7D8101E81A5D}" type="slidenum">
              <a:rPr lang="en-US" sz="1200" b="0"/>
              <a:pPr algn="r">
                <a:buClrTx/>
                <a:buFontTx/>
                <a:buNone/>
              </a:pPr>
              <a:t>20</a:t>
            </a:fld>
            <a:endParaRPr lang="en-US" sz="1200" b="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5"/>
          <p:cNvSpPr>
            <a:spLocks noGrp="1" noChangeArrowheads="1"/>
          </p:cNvSpPr>
          <p:nvPr>
            <p:ph type="sldNum"/>
          </p:nvPr>
        </p:nvSpPr>
        <p:spPr>
          <a:ln/>
        </p:spPr>
        <p:txBody>
          <a:bodyPr/>
          <a:lstStyle/>
          <a:p>
            <a:fld id="{63CCF00F-A606-4500-B05A-F493383144E2}" type="slidenum">
              <a:rPr lang="en-GB"/>
              <a:pPr/>
              <a:t>21</a:t>
            </a:fld>
            <a:endParaRPr lang="en-GB"/>
          </a:p>
        </p:txBody>
      </p:sp>
      <p:sp>
        <p:nvSpPr>
          <p:cNvPr id="22529" name="Rectangle 1"/>
          <p:cNvSpPr txBox="1">
            <a:spLocks noGrp="1" noRot="1" noChangeAspect="1" noChangeArrowheads="1"/>
          </p:cNvSpPr>
          <p:nvPr>
            <p:ph type="sldImg"/>
          </p:nvPr>
        </p:nvSpPr>
        <p:spPr bwMode="auto">
          <a:xfrm>
            <a:off x="1268413" y="649288"/>
            <a:ext cx="4324350" cy="3243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0" name="Text Box 2"/>
          <p:cNvSpPr txBox="1">
            <a:spLocks noGrp="1" noChangeArrowheads="1"/>
          </p:cNvSpPr>
          <p:nvPr>
            <p:ph type="body" idx="1"/>
          </p:nvPr>
        </p:nvSpPr>
        <p:spPr bwMode="auto">
          <a:xfrm>
            <a:off x="686118" y="4108718"/>
            <a:ext cx="5488941" cy="389246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hangingPunct="1">
              <a:spcBef>
                <a:spcPts val="450"/>
              </a:spcBef>
              <a:buClrTx/>
              <a:buFontTx/>
              <a:buNone/>
            </a:pPr>
            <a:r>
              <a:rPr lang="en-US" b="0" dirty="0" smtClean="0">
                <a:latin typeface="Calibri" pitchFamily="32" charset="0"/>
                <a:ea typeface="ＭＳ Ｐゴシック" pitchFamily="32" charset="-128"/>
              </a:rPr>
              <a:t>Look at the sentence and decide which words are stressed and why</a:t>
            </a:r>
          </a:p>
          <a:p>
            <a:pPr eaLnBrk="1" hangingPunct="1">
              <a:spcBef>
                <a:spcPts val="450"/>
              </a:spcBef>
              <a:buClrTx/>
              <a:buFontTx/>
              <a:buNone/>
            </a:pPr>
            <a:r>
              <a:rPr lang="en-US" b="1" dirty="0" smtClean="0">
                <a:latin typeface="Calibri" pitchFamily="32" charset="0"/>
                <a:ea typeface="ＭＳ Ｐゴシック" pitchFamily="32" charset="-128"/>
              </a:rPr>
              <a:t>Explain</a:t>
            </a:r>
            <a:r>
              <a:rPr lang="en-US" dirty="0" smtClean="0">
                <a:latin typeface="Calibri" pitchFamily="32" charset="0"/>
                <a:ea typeface="ＭＳ Ｐゴシック" pitchFamily="32" charset="-128"/>
              </a:rPr>
              <a:t> </a:t>
            </a:r>
            <a:r>
              <a:rPr lang="en-US" dirty="0">
                <a:latin typeface="Calibri" pitchFamily="32" charset="0"/>
                <a:ea typeface="ＭＳ Ｐゴシック" pitchFamily="32" charset="-128"/>
              </a:rPr>
              <a:t>that in English, there are two types of words: content words and function words. </a:t>
            </a:r>
          </a:p>
          <a:p>
            <a:pPr eaLnBrk="1" hangingPunct="1">
              <a:spcBef>
                <a:spcPts val="450"/>
              </a:spcBef>
              <a:buClrTx/>
              <a:buFontTx/>
              <a:buNone/>
            </a:pPr>
            <a:r>
              <a:rPr lang="en-US" u="sng" dirty="0">
                <a:latin typeface="Calibri" pitchFamily="32" charset="0"/>
                <a:ea typeface="ＭＳ Ｐゴシック" pitchFamily="32" charset="-128"/>
              </a:rPr>
              <a:t>Content </a:t>
            </a:r>
            <a:r>
              <a:rPr lang="en-US" dirty="0">
                <a:latin typeface="Calibri" pitchFamily="32" charset="0"/>
                <a:ea typeface="ＭＳ Ｐゴシック" pitchFamily="32" charset="-128"/>
              </a:rPr>
              <a:t>words are the key words that express meaning. These include nouns, main verbs, adjectives, question words, demonstratives and adverbs. These are all stressed. </a:t>
            </a:r>
          </a:p>
          <a:p>
            <a:pPr eaLnBrk="1" hangingPunct="1">
              <a:spcBef>
                <a:spcPts val="450"/>
              </a:spcBef>
              <a:buClrTx/>
              <a:buFontTx/>
              <a:buNone/>
            </a:pPr>
            <a:r>
              <a:rPr lang="en-US" u="sng" dirty="0">
                <a:latin typeface="Calibri" pitchFamily="32" charset="0"/>
                <a:ea typeface="ＭＳ Ｐゴシック" pitchFamily="32" charset="-128"/>
              </a:rPr>
              <a:t>Function</a:t>
            </a:r>
            <a:r>
              <a:rPr lang="en-US" dirty="0">
                <a:latin typeface="Calibri" pitchFamily="32" charset="0"/>
                <a:ea typeface="ＭＳ Ｐゴシック" pitchFamily="32" charset="-128"/>
              </a:rPr>
              <a:t> words are the little words, those that have little or no meaning on their own.  They help to show grammatical relationships. These include articles, prepositions, auxiliaries, and pronouns. We o</a:t>
            </a:r>
            <a:r>
              <a:rPr lang="en-US" dirty="0">
                <a:solidFill>
                  <a:srgbClr val="FFFFFF"/>
                </a:solidFill>
                <a:latin typeface="Arial" charset="0"/>
                <a:ea typeface="ＭＳ Ｐゴシック" pitchFamily="32" charset="-128"/>
              </a:rPr>
              <a:t>nly stress these words for specific purposes.</a:t>
            </a:r>
          </a:p>
          <a:p>
            <a:pPr eaLnBrk="1" hangingPunct="1">
              <a:spcBef>
                <a:spcPts val="450"/>
              </a:spcBef>
              <a:buClrTx/>
              <a:buFontTx/>
              <a:buNone/>
            </a:pPr>
            <a:r>
              <a:rPr lang="en-GB" b="1" dirty="0">
                <a:latin typeface="Calibri" pitchFamily="32" charset="0"/>
                <a:ea typeface="ＭＳ Ｐゴシック" pitchFamily="32" charset="-128"/>
              </a:rPr>
              <a:t>Ask</a:t>
            </a:r>
            <a:r>
              <a:rPr lang="en-GB" dirty="0">
                <a:latin typeface="Calibri" pitchFamily="32" charset="0"/>
                <a:ea typeface="ＭＳ Ｐゴシック" pitchFamily="32" charset="-128"/>
              </a:rPr>
              <a:t> </a:t>
            </a:r>
            <a:r>
              <a:rPr lang="en-GB" i="1" dirty="0">
                <a:latin typeface="Calibri" pitchFamily="32" charset="0"/>
                <a:ea typeface="ＭＳ Ｐゴシック" pitchFamily="32" charset="-128"/>
              </a:rPr>
              <a:t>Would these rules on sentence stress be useful for learners </a:t>
            </a:r>
          </a:p>
          <a:p>
            <a:pPr eaLnBrk="1" hangingPunct="1">
              <a:spcBef>
                <a:spcPts val="450"/>
              </a:spcBef>
              <a:buClrTx/>
              <a:buFontTx/>
              <a:buNone/>
            </a:pPr>
            <a:r>
              <a:rPr lang="en-GB" b="1" dirty="0">
                <a:latin typeface="Calibri" pitchFamily="32" charset="0"/>
                <a:ea typeface="ＭＳ Ｐゴシック" pitchFamily="32" charset="-128"/>
              </a:rPr>
              <a:t>Have </a:t>
            </a:r>
            <a:r>
              <a:rPr lang="en-GB" dirty="0" err="1">
                <a:latin typeface="Calibri" pitchFamily="32" charset="0"/>
                <a:ea typeface="ＭＳ Ｐゴシック" pitchFamily="32" charset="-128"/>
              </a:rPr>
              <a:t>pts</a:t>
            </a:r>
            <a:r>
              <a:rPr lang="en-GB" dirty="0">
                <a:latin typeface="Calibri" pitchFamily="32" charset="0"/>
                <a:ea typeface="ＭＳ Ｐゴシック" pitchFamily="32" charset="-128"/>
              </a:rPr>
              <a:t> share in pairs for a minute then get feedback.</a:t>
            </a:r>
          </a:p>
          <a:p>
            <a:pPr eaLnBrk="1" hangingPunct="1">
              <a:spcBef>
                <a:spcPts val="450"/>
              </a:spcBef>
              <a:buClrTx/>
              <a:buFontTx/>
              <a:buNone/>
            </a:pPr>
            <a:endParaRPr lang="en-GB" dirty="0">
              <a:latin typeface="Calibri" pitchFamily="32" charset="0"/>
              <a:ea typeface="ＭＳ Ｐゴシック" pitchFamily="32" charset="-128"/>
            </a:endParaRPr>
          </a:p>
        </p:txBody>
      </p:sp>
      <p:sp>
        <p:nvSpPr>
          <p:cNvPr id="22531" name="Text Box 3"/>
          <p:cNvSpPr txBox="1">
            <a:spLocks noChangeArrowheads="1"/>
          </p:cNvSpPr>
          <p:nvPr/>
        </p:nvSpPr>
        <p:spPr bwMode="auto">
          <a:xfrm>
            <a:off x="3886413" y="8215934"/>
            <a:ext cx="2973176" cy="432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r">
              <a:buClrTx/>
              <a:buFontTx/>
              <a:buNone/>
            </a:pPr>
            <a:fld id="{9BC7E088-6C7A-4686-88E5-BF44E6B4A8EB}" type="slidenum">
              <a:rPr lang="en-US" sz="1200" b="0"/>
              <a:pPr algn="r">
                <a:buClrTx/>
                <a:buFontTx/>
                <a:buNone/>
              </a:pPr>
              <a:t>21</a:t>
            </a:fld>
            <a:endParaRPr lang="en-US" sz="1200" b="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5"/>
          <p:cNvSpPr>
            <a:spLocks noGrp="1" noChangeArrowheads="1"/>
          </p:cNvSpPr>
          <p:nvPr>
            <p:ph type="sldNum"/>
          </p:nvPr>
        </p:nvSpPr>
        <p:spPr>
          <a:ln/>
        </p:spPr>
        <p:txBody>
          <a:bodyPr/>
          <a:lstStyle/>
          <a:p>
            <a:fld id="{39AE2F8D-5357-4D34-ABA3-A6F359417A48}" type="slidenum">
              <a:rPr lang="en-GB"/>
              <a:pPr/>
              <a:t>22</a:t>
            </a:fld>
            <a:endParaRPr lang="en-GB"/>
          </a:p>
        </p:txBody>
      </p:sp>
      <p:sp>
        <p:nvSpPr>
          <p:cNvPr id="23553" name="Rectangle 1"/>
          <p:cNvSpPr txBox="1">
            <a:spLocks noGrp="1" noRot="1" noChangeAspect="1" noChangeArrowheads="1"/>
          </p:cNvSpPr>
          <p:nvPr>
            <p:ph type="sldImg"/>
          </p:nvPr>
        </p:nvSpPr>
        <p:spPr bwMode="auto">
          <a:xfrm>
            <a:off x="1268413" y="649288"/>
            <a:ext cx="4324350" cy="3243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3554" name="Text Box 2"/>
          <p:cNvSpPr txBox="1">
            <a:spLocks noGrp="1" noChangeArrowheads="1"/>
          </p:cNvSpPr>
          <p:nvPr>
            <p:ph type="body" idx="1"/>
          </p:nvPr>
        </p:nvSpPr>
        <p:spPr bwMode="auto">
          <a:xfrm>
            <a:off x="686118" y="4108718"/>
            <a:ext cx="5488941" cy="47574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hangingPunct="1">
              <a:spcBef>
                <a:spcPts val="450"/>
              </a:spcBef>
              <a:buClrTx/>
              <a:buFontTx/>
              <a:buNone/>
            </a:pPr>
            <a:r>
              <a:rPr lang="en-US" u="none" dirty="0" smtClean="0">
                <a:latin typeface="Calibri" pitchFamily="32" charset="0"/>
                <a:ea typeface="ＭＳ Ｐゴシック" pitchFamily="32" charset="-128"/>
              </a:rPr>
              <a:t>Read out examples randomly and get PPs to match with each of the categories</a:t>
            </a:r>
          </a:p>
          <a:p>
            <a:pPr eaLnBrk="1" hangingPunct="1">
              <a:spcBef>
                <a:spcPts val="450"/>
              </a:spcBef>
              <a:buClrTx/>
              <a:buFontTx/>
              <a:buNone/>
            </a:pPr>
            <a:r>
              <a:rPr lang="en-US" u="sng" dirty="0" smtClean="0">
                <a:latin typeface="Calibri" pitchFamily="32" charset="0"/>
                <a:ea typeface="ＭＳ Ｐゴシック" pitchFamily="32" charset="-128"/>
              </a:rPr>
              <a:t>Position </a:t>
            </a:r>
            <a:r>
              <a:rPr lang="en-US" u="sng" dirty="0">
                <a:latin typeface="Calibri" pitchFamily="32" charset="0"/>
                <a:ea typeface="ＭＳ Ｐゴシック" pitchFamily="32" charset="-128"/>
              </a:rPr>
              <a:t>in a sentence</a:t>
            </a:r>
            <a:br>
              <a:rPr lang="en-US" u="sng" dirty="0">
                <a:latin typeface="Calibri" pitchFamily="32" charset="0"/>
                <a:ea typeface="ＭＳ Ｐゴシック" pitchFamily="32" charset="-128"/>
              </a:rPr>
            </a:br>
            <a:r>
              <a:rPr lang="en-GB" dirty="0">
                <a:latin typeface="Calibri" pitchFamily="32" charset="0"/>
                <a:ea typeface="ＭＳ Ｐゴシック" pitchFamily="32" charset="-128"/>
              </a:rPr>
              <a:t>	</a:t>
            </a:r>
            <a:r>
              <a:rPr lang="en-GB" i="1" dirty="0">
                <a:latin typeface="Calibri" pitchFamily="32" charset="0"/>
                <a:ea typeface="ＭＳ Ｐゴシック" pitchFamily="32" charset="-128"/>
              </a:rPr>
              <a:t>Who's it </a:t>
            </a:r>
            <a:r>
              <a:rPr lang="en-GB" i="1" u="sng" dirty="0">
                <a:latin typeface="Calibri" pitchFamily="32" charset="0"/>
                <a:ea typeface="ＭＳ Ｐゴシック" pitchFamily="32" charset="-128"/>
              </a:rPr>
              <a:t>for</a:t>
            </a:r>
            <a:r>
              <a:rPr lang="en-GB" i="1" dirty="0">
                <a:latin typeface="Calibri" pitchFamily="32" charset="0"/>
                <a:ea typeface="ＭＳ Ｐゴシック" pitchFamily="32" charset="-128"/>
              </a:rPr>
              <a:t>?	It's for </a:t>
            </a:r>
            <a:r>
              <a:rPr lang="en-GB" i="1" u="sng" dirty="0">
                <a:latin typeface="Calibri" pitchFamily="32" charset="0"/>
                <a:ea typeface="ＭＳ Ｐゴシック" pitchFamily="32" charset="-128"/>
              </a:rPr>
              <a:t>me</a:t>
            </a:r>
            <a:r>
              <a:rPr lang="en-GB" i="1" dirty="0">
                <a:latin typeface="Calibri" pitchFamily="32" charset="0"/>
                <a:ea typeface="ＭＳ Ｐゴシック" pitchFamily="32" charset="-128"/>
              </a:rPr>
              <a:t>. (position)</a:t>
            </a:r>
            <a:r>
              <a:rPr lang="en-US" i="1" dirty="0">
                <a:latin typeface="Calibri" pitchFamily="32" charset="0"/>
                <a:ea typeface="ＭＳ Ｐゴシック" pitchFamily="32" charset="-128"/>
              </a:rPr>
              <a:t/>
            </a:r>
            <a:br>
              <a:rPr lang="en-US" i="1" dirty="0">
                <a:latin typeface="Calibri" pitchFamily="32" charset="0"/>
                <a:ea typeface="ＭＳ Ｐゴシック" pitchFamily="32" charset="-128"/>
              </a:rPr>
            </a:br>
            <a:r>
              <a:rPr lang="en-US" i="1" dirty="0">
                <a:latin typeface="Calibri" pitchFamily="32" charset="0"/>
                <a:ea typeface="ＭＳ Ｐゴシック" pitchFamily="32" charset="-128"/>
              </a:rPr>
              <a:t>	Where's he </a:t>
            </a:r>
            <a:r>
              <a:rPr lang="en-US" i="1" u="sng" dirty="0">
                <a:latin typeface="Calibri" pitchFamily="32" charset="0"/>
                <a:ea typeface="ＭＳ Ｐゴシック" pitchFamily="32" charset="-128"/>
              </a:rPr>
              <a:t>from</a:t>
            </a:r>
            <a:r>
              <a:rPr lang="en-US" i="1" dirty="0">
                <a:latin typeface="Calibri" pitchFamily="32" charset="0"/>
                <a:ea typeface="ＭＳ Ｐゴシック" pitchFamily="32" charset="-128"/>
              </a:rPr>
              <a:t>? He's from </a:t>
            </a:r>
            <a:r>
              <a:rPr lang="en-US" i="1" u="sng" dirty="0">
                <a:latin typeface="Calibri" pitchFamily="32" charset="0"/>
                <a:ea typeface="ＭＳ Ｐゴシック" pitchFamily="32" charset="-128"/>
              </a:rPr>
              <a:t>Leeds</a:t>
            </a:r>
            <a:r>
              <a:rPr lang="en-US" i="1" dirty="0">
                <a:latin typeface="Calibri" pitchFamily="32" charset="0"/>
                <a:ea typeface="ＭＳ Ｐゴシック" pitchFamily="32" charset="-128"/>
              </a:rPr>
              <a:t>. (position)</a:t>
            </a:r>
          </a:p>
          <a:p>
            <a:pPr eaLnBrk="1" hangingPunct="1">
              <a:spcBef>
                <a:spcPts val="450"/>
              </a:spcBef>
              <a:buClrTx/>
              <a:buFontTx/>
              <a:buNone/>
            </a:pPr>
            <a:r>
              <a:rPr lang="en-GB" u="sng" dirty="0">
                <a:latin typeface="Calibri" pitchFamily="32" charset="0"/>
                <a:ea typeface="ＭＳ Ｐゴシック" pitchFamily="32" charset="-128"/>
              </a:rPr>
              <a:t>Correction</a:t>
            </a:r>
            <a:r>
              <a:rPr lang="en-GB" dirty="0">
                <a:latin typeface="Calibri" pitchFamily="32" charset="0"/>
                <a:ea typeface="ＭＳ Ｐゴシック" pitchFamily="32" charset="-128"/>
              </a:rPr>
              <a:t/>
            </a:r>
            <a:br>
              <a:rPr lang="en-GB" dirty="0">
                <a:latin typeface="Calibri" pitchFamily="32" charset="0"/>
                <a:ea typeface="ＭＳ Ｐゴシック" pitchFamily="32" charset="-128"/>
              </a:rPr>
            </a:br>
            <a:r>
              <a:rPr lang="en-GB" dirty="0">
                <a:latin typeface="Calibri" pitchFamily="32" charset="0"/>
                <a:ea typeface="ＭＳ Ｐゴシック" pitchFamily="32" charset="-128"/>
              </a:rPr>
              <a:t>	</a:t>
            </a:r>
            <a:r>
              <a:rPr lang="en-US" i="1" dirty="0">
                <a:latin typeface="Calibri" pitchFamily="32" charset="0"/>
                <a:ea typeface="ＭＳ Ｐゴシック" pitchFamily="32" charset="-128"/>
              </a:rPr>
              <a:t>It's a quarter to </a:t>
            </a:r>
            <a:r>
              <a:rPr lang="en-US" i="1" u="sng" dirty="0">
                <a:latin typeface="Calibri" pitchFamily="32" charset="0"/>
                <a:ea typeface="ＭＳ Ｐゴシック" pitchFamily="32" charset="-128"/>
              </a:rPr>
              <a:t>nine</a:t>
            </a:r>
            <a:r>
              <a:rPr lang="en-US" i="1" dirty="0">
                <a:latin typeface="Calibri" pitchFamily="32" charset="0"/>
                <a:ea typeface="ＭＳ Ｐゴシック" pitchFamily="32" charset="-128"/>
              </a:rPr>
              <a:t>. (position in sentence)</a:t>
            </a:r>
            <a:br>
              <a:rPr lang="en-US" i="1" dirty="0">
                <a:latin typeface="Calibri" pitchFamily="32" charset="0"/>
                <a:ea typeface="ＭＳ Ｐゴシック" pitchFamily="32" charset="-128"/>
              </a:rPr>
            </a:br>
            <a:r>
              <a:rPr lang="en-US" i="1" dirty="0">
                <a:latin typeface="Calibri" pitchFamily="32" charset="0"/>
                <a:ea typeface="ＭＳ Ｐゴシック" pitchFamily="32" charset="-128"/>
              </a:rPr>
              <a:t>	Did you say a quarter </a:t>
            </a:r>
            <a:r>
              <a:rPr lang="en-US" i="1" u="sng" dirty="0">
                <a:latin typeface="Calibri" pitchFamily="32" charset="0"/>
                <a:ea typeface="ＭＳ Ｐゴシック" pitchFamily="32" charset="-128"/>
              </a:rPr>
              <a:t>past</a:t>
            </a:r>
            <a:r>
              <a:rPr lang="en-US" i="1" dirty="0">
                <a:latin typeface="Calibri" pitchFamily="32" charset="0"/>
                <a:ea typeface="ＭＳ Ｐゴシック" pitchFamily="32" charset="-128"/>
              </a:rPr>
              <a:t> nine? (special emphasis)</a:t>
            </a:r>
            <a:br>
              <a:rPr lang="en-US" i="1" dirty="0">
                <a:latin typeface="Calibri" pitchFamily="32" charset="0"/>
                <a:ea typeface="ＭＳ Ｐゴシック" pitchFamily="32" charset="-128"/>
              </a:rPr>
            </a:br>
            <a:r>
              <a:rPr lang="en-US" i="1" dirty="0">
                <a:latin typeface="Calibri" pitchFamily="32" charset="0"/>
                <a:ea typeface="ＭＳ Ｐゴシック" pitchFamily="32" charset="-128"/>
              </a:rPr>
              <a:t>	No, a quarter </a:t>
            </a:r>
            <a:r>
              <a:rPr lang="en-US" i="1" u="sng" dirty="0">
                <a:latin typeface="Calibri" pitchFamily="32" charset="0"/>
                <a:ea typeface="ＭＳ Ｐゴシック" pitchFamily="32" charset="-128"/>
              </a:rPr>
              <a:t>to</a:t>
            </a:r>
            <a:r>
              <a:rPr lang="en-US" i="1" dirty="0">
                <a:latin typeface="Calibri" pitchFamily="32" charset="0"/>
                <a:ea typeface="ＭＳ Ｐゴシック" pitchFamily="32" charset="-128"/>
              </a:rPr>
              <a:t> nine. (correction)</a:t>
            </a:r>
          </a:p>
          <a:p>
            <a:pPr eaLnBrk="1" hangingPunct="1">
              <a:spcBef>
                <a:spcPts val="450"/>
              </a:spcBef>
              <a:buClrTx/>
              <a:buFontTx/>
              <a:buNone/>
            </a:pPr>
            <a:r>
              <a:rPr lang="en-US" u="sng" dirty="0">
                <a:latin typeface="Calibri" pitchFamily="32" charset="0"/>
                <a:ea typeface="ＭＳ Ｐゴシック" pitchFamily="32" charset="-128"/>
              </a:rPr>
              <a:t>Change of subject</a:t>
            </a:r>
            <a:r>
              <a:rPr lang="en-US" dirty="0">
                <a:latin typeface="Calibri" pitchFamily="32" charset="0"/>
                <a:ea typeface="ＭＳ Ｐゴシック" pitchFamily="32" charset="-128"/>
              </a:rPr>
              <a:t/>
            </a:r>
            <a:br>
              <a:rPr lang="en-US" dirty="0">
                <a:latin typeface="Calibri" pitchFamily="32" charset="0"/>
                <a:ea typeface="ＭＳ Ｐゴシック" pitchFamily="32" charset="-128"/>
              </a:rPr>
            </a:br>
            <a:r>
              <a:rPr lang="en-US" dirty="0">
                <a:latin typeface="Calibri" pitchFamily="32" charset="0"/>
                <a:ea typeface="ＭＳ Ｐゴシック" pitchFamily="32" charset="-128"/>
              </a:rPr>
              <a:t>	</a:t>
            </a:r>
            <a:r>
              <a:rPr lang="en-US" i="1" dirty="0">
                <a:latin typeface="Calibri" pitchFamily="32" charset="0"/>
                <a:ea typeface="ＭＳ Ｐゴシック" pitchFamily="32" charset="-128"/>
              </a:rPr>
              <a:t>Where did you </a:t>
            </a:r>
            <a:r>
              <a:rPr lang="en-US" i="1" u="sng" dirty="0">
                <a:latin typeface="Calibri" pitchFamily="32" charset="0"/>
                <a:ea typeface="ＭＳ Ｐゴシック" pitchFamily="32" charset="-128"/>
              </a:rPr>
              <a:t>go</a:t>
            </a:r>
            <a:r>
              <a:rPr lang="en-US" i="1" dirty="0">
                <a:latin typeface="Calibri" pitchFamily="32" charset="0"/>
                <a:ea typeface="ＭＳ Ｐゴシック" pitchFamily="32" charset="-128"/>
              </a:rPr>
              <a:t> last night? (position) Nowhere special. (position) </a:t>
            </a:r>
          </a:p>
          <a:p>
            <a:pPr eaLnBrk="1" hangingPunct="1">
              <a:spcBef>
                <a:spcPts val="450"/>
              </a:spcBef>
              <a:buClrTx/>
              <a:buFontTx/>
              <a:buNone/>
            </a:pPr>
            <a:r>
              <a:rPr lang="en-US" i="1" dirty="0" smtClean="0">
                <a:latin typeface="Calibri" pitchFamily="32" charset="0"/>
                <a:ea typeface="ＭＳ Ｐゴシック" pitchFamily="32" charset="-128"/>
              </a:rPr>
              <a:t>Where </a:t>
            </a:r>
            <a:r>
              <a:rPr lang="en-US" i="1" dirty="0">
                <a:latin typeface="Calibri" pitchFamily="32" charset="0"/>
                <a:ea typeface="ＭＳ Ｐゴシック" pitchFamily="32" charset="-128"/>
              </a:rPr>
              <a:t>did </a:t>
            </a:r>
            <a:r>
              <a:rPr lang="en-US" i="1" u="sng" dirty="0">
                <a:latin typeface="Calibri" pitchFamily="32" charset="0"/>
                <a:ea typeface="ＭＳ Ｐゴシック" pitchFamily="32" charset="-128"/>
              </a:rPr>
              <a:t>you</a:t>
            </a:r>
            <a:r>
              <a:rPr lang="en-US" i="1" dirty="0">
                <a:latin typeface="Calibri" pitchFamily="32" charset="0"/>
                <a:ea typeface="ＭＳ Ｐゴシック" pitchFamily="32" charset="-128"/>
              </a:rPr>
              <a:t> go?</a:t>
            </a:r>
          </a:p>
          <a:p>
            <a:pPr eaLnBrk="1" hangingPunct="1">
              <a:spcBef>
                <a:spcPts val="450"/>
              </a:spcBef>
              <a:buClrTx/>
              <a:buFontTx/>
              <a:buNone/>
            </a:pPr>
            <a:r>
              <a:rPr lang="en-US" u="sng" dirty="0">
                <a:latin typeface="Calibri" pitchFamily="32" charset="0"/>
                <a:ea typeface="ＭＳ Ｐゴシック" pitchFamily="32" charset="-128"/>
              </a:rPr>
              <a:t>Special emphasis</a:t>
            </a:r>
            <a:r>
              <a:rPr lang="en-US" dirty="0">
                <a:latin typeface="Calibri" pitchFamily="32" charset="0"/>
                <a:ea typeface="ＭＳ Ｐゴシック" pitchFamily="32" charset="-128"/>
              </a:rPr>
              <a:t/>
            </a:r>
            <a:br>
              <a:rPr lang="en-US" dirty="0">
                <a:latin typeface="Calibri" pitchFamily="32" charset="0"/>
                <a:ea typeface="ＭＳ Ｐゴシック" pitchFamily="32" charset="-128"/>
              </a:rPr>
            </a:br>
            <a:r>
              <a:rPr lang="en-US" dirty="0">
                <a:latin typeface="Calibri" pitchFamily="32" charset="0"/>
                <a:ea typeface="ＭＳ Ｐゴシック" pitchFamily="32" charset="-128"/>
              </a:rPr>
              <a:t>	</a:t>
            </a:r>
            <a:r>
              <a:rPr lang="en-US" i="1" dirty="0">
                <a:latin typeface="Calibri" pitchFamily="32" charset="0"/>
                <a:ea typeface="ＭＳ Ｐゴシック" pitchFamily="32" charset="-128"/>
              </a:rPr>
              <a:t>What's he going to do now? (position) </a:t>
            </a:r>
          </a:p>
          <a:p>
            <a:pPr eaLnBrk="1" hangingPunct="1">
              <a:spcBef>
                <a:spcPts val="450"/>
              </a:spcBef>
              <a:buClrTx/>
              <a:buFontTx/>
              <a:buNone/>
            </a:pPr>
            <a:r>
              <a:rPr lang="en-US" i="1" dirty="0" smtClean="0">
                <a:latin typeface="Calibri" pitchFamily="32" charset="0"/>
                <a:ea typeface="ＭＳ Ｐゴシック" pitchFamily="32" charset="-128"/>
              </a:rPr>
              <a:t>What </a:t>
            </a:r>
            <a:r>
              <a:rPr lang="en-US" i="1" u="sng" dirty="0">
                <a:latin typeface="Calibri" pitchFamily="32" charset="0"/>
                <a:ea typeface="ＭＳ Ｐゴシック" pitchFamily="32" charset="-128"/>
              </a:rPr>
              <a:t>is</a:t>
            </a:r>
            <a:r>
              <a:rPr lang="en-US" i="1" dirty="0">
                <a:latin typeface="Calibri" pitchFamily="32" charset="0"/>
                <a:ea typeface="ＭＳ Ｐゴシック" pitchFamily="32" charset="-128"/>
              </a:rPr>
              <a:t> he going to do now? (special emphasis)</a:t>
            </a:r>
          </a:p>
          <a:p>
            <a:pPr>
              <a:spcBef>
                <a:spcPts val="450"/>
              </a:spcBef>
              <a:buClrTx/>
              <a:buFontTx/>
              <a:buNone/>
            </a:pPr>
            <a:endParaRPr lang="en-US" i="1" dirty="0">
              <a:latin typeface="Calibri" pitchFamily="32" charset="0"/>
              <a:ea typeface="ＭＳ Ｐゴシック" pitchFamily="32" charset="-128"/>
            </a:endParaRPr>
          </a:p>
        </p:txBody>
      </p:sp>
      <p:sp>
        <p:nvSpPr>
          <p:cNvPr id="23555" name="Text Box 3"/>
          <p:cNvSpPr txBox="1">
            <a:spLocks noChangeArrowheads="1"/>
          </p:cNvSpPr>
          <p:nvPr/>
        </p:nvSpPr>
        <p:spPr bwMode="auto">
          <a:xfrm>
            <a:off x="3886413" y="8215934"/>
            <a:ext cx="2973176" cy="432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r">
              <a:buClrTx/>
              <a:buFontTx/>
              <a:buNone/>
            </a:pPr>
            <a:fld id="{9A499F3B-5305-41D4-B37E-745D62DE86D8}" type="slidenum">
              <a:rPr lang="en-US" sz="1200" b="0"/>
              <a:pPr algn="r">
                <a:buClrTx/>
                <a:buFontTx/>
                <a:buNone/>
              </a:pPr>
              <a:t>22</a:t>
            </a:fld>
            <a:endParaRPr lang="en-US" sz="1200" b="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5"/>
          <p:cNvSpPr>
            <a:spLocks noGrp="1" noChangeArrowheads="1"/>
          </p:cNvSpPr>
          <p:nvPr>
            <p:ph type="sldNum"/>
          </p:nvPr>
        </p:nvSpPr>
        <p:spPr>
          <a:ln/>
        </p:spPr>
        <p:txBody>
          <a:bodyPr/>
          <a:lstStyle/>
          <a:p>
            <a:fld id="{403FFFFB-79B6-428D-ABCD-25290747B2B5}" type="slidenum">
              <a:rPr lang="en-GB"/>
              <a:pPr/>
              <a:t>23</a:t>
            </a:fld>
            <a:endParaRPr lang="en-GB"/>
          </a:p>
        </p:txBody>
      </p:sp>
      <p:sp>
        <p:nvSpPr>
          <p:cNvPr id="25601" name="Rectangle 1"/>
          <p:cNvSpPr txBox="1">
            <a:spLocks noGrp="1" noRot="1" noChangeAspect="1" noChangeArrowheads="1"/>
          </p:cNvSpPr>
          <p:nvPr>
            <p:ph type="sldImg"/>
          </p:nvPr>
        </p:nvSpPr>
        <p:spPr bwMode="auto">
          <a:xfrm>
            <a:off x="1268413" y="649288"/>
            <a:ext cx="4324350" cy="3243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2" name="Text Box 2"/>
          <p:cNvSpPr txBox="1">
            <a:spLocks noGrp="1" noChangeArrowheads="1"/>
          </p:cNvSpPr>
          <p:nvPr>
            <p:ph type="body" idx="1"/>
          </p:nvPr>
        </p:nvSpPr>
        <p:spPr bwMode="auto">
          <a:xfrm>
            <a:off x="686118" y="4108718"/>
            <a:ext cx="5488941" cy="498422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hangingPunct="1">
              <a:spcBef>
                <a:spcPts val="450"/>
              </a:spcBef>
              <a:buClrTx/>
              <a:buFontTx/>
              <a:buNone/>
            </a:pPr>
            <a:r>
              <a:rPr lang="en-US" b="1" dirty="0" smtClean="0">
                <a:latin typeface="Calibri" pitchFamily="32" charset="0"/>
                <a:ea typeface="ＭＳ Ｐゴシック" pitchFamily="32" charset="-128"/>
              </a:rPr>
              <a:t>Exploitation </a:t>
            </a:r>
            <a:r>
              <a:rPr lang="en-US" b="1" dirty="0">
                <a:latin typeface="Calibri" pitchFamily="32" charset="0"/>
                <a:ea typeface="ＭＳ Ｐゴシック" pitchFamily="32" charset="-128"/>
              </a:rPr>
              <a:t>suggestion</a:t>
            </a:r>
            <a:r>
              <a:rPr lang="en-US" dirty="0">
                <a:latin typeface="Calibri" pitchFamily="32" charset="0"/>
                <a:ea typeface="ＭＳ Ｐゴシック" pitchFamily="32" charset="-128"/>
              </a:rPr>
              <a:t>. </a:t>
            </a:r>
          </a:p>
          <a:p>
            <a:pPr eaLnBrk="1" hangingPunct="1">
              <a:spcBef>
                <a:spcPts val="450"/>
              </a:spcBef>
              <a:buClrTx/>
              <a:buFontTx/>
              <a:buNone/>
            </a:pPr>
            <a:r>
              <a:rPr lang="en-US" dirty="0">
                <a:latin typeface="Calibri" pitchFamily="32" charset="0"/>
                <a:ea typeface="ＭＳ Ｐゴシック" pitchFamily="32" charset="-128"/>
              </a:rPr>
              <a:t>Listen</a:t>
            </a:r>
            <a:r>
              <a:rPr lang="en-US" dirty="0">
                <a:latin typeface="Wingdings" charset="2"/>
                <a:ea typeface="ＭＳ Ｐゴシック" pitchFamily="32" charset="-128"/>
              </a:rPr>
              <a:t></a:t>
            </a:r>
            <a:r>
              <a:rPr lang="en-US" dirty="0">
                <a:latin typeface="Calibri" pitchFamily="32" charset="0"/>
                <a:ea typeface="ＭＳ Ｐゴシック" pitchFamily="32" charset="-128"/>
              </a:rPr>
              <a:t> language focus </a:t>
            </a:r>
            <a:r>
              <a:rPr lang="en-US" dirty="0">
                <a:latin typeface="Wingdings" charset="2"/>
                <a:ea typeface="ＭＳ Ｐゴシック" pitchFamily="32" charset="-128"/>
              </a:rPr>
              <a:t></a:t>
            </a:r>
            <a:r>
              <a:rPr lang="en-US" dirty="0">
                <a:latin typeface="Calibri" pitchFamily="32" charset="0"/>
                <a:ea typeface="ＭＳ Ｐゴシック" pitchFamily="32" charset="-128"/>
              </a:rPr>
              <a:t> model for pronunciation work by eliciting and marking on slide main sentence stress. Demo by underlining first two yourself.</a:t>
            </a:r>
          </a:p>
          <a:p>
            <a:pPr eaLnBrk="1" hangingPunct="1">
              <a:spcBef>
                <a:spcPts val="450"/>
              </a:spcBef>
              <a:buClrTx/>
              <a:buFontTx/>
              <a:buNone/>
            </a:pPr>
            <a:r>
              <a:rPr lang="en-US" b="1" dirty="0">
                <a:latin typeface="Calibri" pitchFamily="32" charset="0"/>
                <a:ea typeface="ＭＳ Ｐゴシック" pitchFamily="32" charset="-128"/>
              </a:rPr>
              <a:t>Read </a:t>
            </a:r>
            <a:r>
              <a:rPr lang="en-US" dirty="0">
                <a:latin typeface="Calibri" pitchFamily="32" charset="0"/>
                <a:ea typeface="ＭＳ Ｐゴシック" pitchFamily="32" charset="-128"/>
              </a:rPr>
              <a:t>aloud and clap out the rhythm to help students pronounce the stressed and unstressed syllables.</a:t>
            </a:r>
          </a:p>
          <a:p>
            <a:pPr eaLnBrk="1" hangingPunct="1">
              <a:spcBef>
                <a:spcPts val="450"/>
              </a:spcBef>
              <a:buClrTx/>
              <a:buFontTx/>
              <a:buNone/>
            </a:pPr>
            <a:r>
              <a:rPr lang="en-GB" b="1" dirty="0">
                <a:latin typeface="Calibri" pitchFamily="32" charset="0"/>
                <a:ea typeface="ＭＳ Ｐゴシック" pitchFamily="32" charset="-128"/>
              </a:rPr>
              <a:t>Chant it </a:t>
            </a:r>
            <a:r>
              <a:rPr lang="en-GB" dirty="0">
                <a:latin typeface="Calibri" pitchFamily="32" charset="0"/>
                <a:ea typeface="ＭＳ Ｐゴシック" pitchFamily="32" charset="-128"/>
              </a:rPr>
              <a:t>with them clicking fingers, gesturing, </a:t>
            </a:r>
            <a:r>
              <a:rPr lang="en-US" dirty="0">
                <a:latin typeface="Calibri" pitchFamily="32" charset="0"/>
                <a:ea typeface="ＭＳ Ｐゴシック" pitchFamily="32" charset="-128"/>
              </a:rPr>
              <a:t>whole class. half &amp; half, pairs, with or without audio </a:t>
            </a:r>
            <a:r>
              <a:rPr lang="en-GB" dirty="0">
                <a:latin typeface="Calibri" pitchFamily="32" charset="0"/>
                <a:ea typeface="ＭＳ Ｐゴシック" pitchFamily="32" charset="-128"/>
              </a:rPr>
              <a:t>(if they really want to!).</a:t>
            </a:r>
          </a:p>
          <a:p>
            <a:pPr eaLnBrk="1" hangingPunct="1">
              <a:spcBef>
                <a:spcPts val="450"/>
              </a:spcBef>
              <a:buClrTx/>
              <a:buFontTx/>
              <a:buNone/>
            </a:pPr>
            <a:r>
              <a:rPr lang="en-GB" b="1" dirty="0">
                <a:latin typeface="Calibri" pitchFamily="32" charset="0"/>
                <a:ea typeface="ＭＳ Ｐゴシック" pitchFamily="32" charset="-128"/>
              </a:rPr>
              <a:t>Elicit</a:t>
            </a:r>
            <a:r>
              <a:rPr lang="en-GB" dirty="0">
                <a:latin typeface="Calibri" pitchFamily="32" charset="0"/>
                <a:ea typeface="ＭＳ Ｐゴシック" pitchFamily="32" charset="-128"/>
              </a:rPr>
              <a:t> other/similar activities </a:t>
            </a:r>
            <a:r>
              <a:rPr lang="tr-TR" dirty="0">
                <a:latin typeface="Calibri" pitchFamily="32" charset="0"/>
                <a:ea typeface="ＭＳ Ｐゴシック" pitchFamily="32" charset="-128"/>
              </a:rPr>
              <a:t>Cps</a:t>
            </a:r>
            <a:r>
              <a:rPr lang="en-US" dirty="0">
                <a:latin typeface="Calibri" pitchFamily="32" charset="0"/>
                <a:ea typeface="ＭＳ Ｐゴシック" pitchFamily="32" charset="-128"/>
              </a:rPr>
              <a:t> </a:t>
            </a:r>
            <a:r>
              <a:rPr lang="en-GB" dirty="0">
                <a:latin typeface="Calibri" pitchFamily="32" charset="0"/>
                <a:ea typeface="ＭＳ Ｐゴシック" pitchFamily="32" charset="-128"/>
              </a:rPr>
              <a:t>know/like? </a:t>
            </a:r>
          </a:p>
          <a:p>
            <a:pPr eaLnBrk="1" hangingPunct="1">
              <a:spcBef>
                <a:spcPts val="450"/>
              </a:spcBef>
              <a:buClrTx/>
              <a:buFontTx/>
              <a:buNone/>
            </a:pPr>
            <a:r>
              <a:rPr lang="en-GB" b="1" dirty="0">
                <a:latin typeface="Calibri" pitchFamily="32" charset="0"/>
                <a:ea typeface="ＭＳ Ｐゴシック" pitchFamily="32" charset="-128"/>
              </a:rPr>
              <a:t>Ask </a:t>
            </a:r>
            <a:r>
              <a:rPr lang="en-GB" i="1" dirty="0">
                <a:latin typeface="Calibri" pitchFamily="32" charset="0"/>
                <a:ea typeface="ＭＳ Ｐゴシック" pitchFamily="32" charset="-128"/>
              </a:rPr>
              <a:t>What if anything do you tell learners about the rhythm of English? Is it similar to /different from your language? How?</a:t>
            </a:r>
          </a:p>
          <a:p>
            <a:pPr eaLnBrk="1" hangingPunct="1">
              <a:spcBef>
                <a:spcPts val="450"/>
              </a:spcBef>
              <a:buClrTx/>
              <a:buFontTx/>
              <a:buNone/>
            </a:pPr>
            <a:r>
              <a:rPr lang="en-US" b="1" dirty="0">
                <a:latin typeface="Calibri" pitchFamily="32" charset="0"/>
                <a:ea typeface="ＭＳ Ｐゴシック" pitchFamily="32" charset="-128"/>
              </a:rPr>
              <a:t>Explain</a:t>
            </a:r>
            <a:r>
              <a:rPr lang="en-US" dirty="0">
                <a:latin typeface="Calibri" pitchFamily="32" charset="0"/>
                <a:ea typeface="ＭＳ Ｐゴシック" pitchFamily="32" charset="-128"/>
              </a:rPr>
              <a:t> that Poetry, Haiku &amp; Limericks with their predictable stress patterns are useful for practicing sentence stress. </a:t>
            </a:r>
          </a:p>
        </p:txBody>
      </p:sp>
      <p:sp>
        <p:nvSpPr>
          <p:cNvPr id="25603" name="Text Box 3"/>
          <p:cNvSpPr txBox="1">
            <a:spLocks noChangeArrowheads="1"/>
          </p:cNvSpPr>
          <p:nvPr/>
        </p:nvSpPr>
        <p:spPr bwMode="auto">
          <a:xfrm>
            <a:off x="3886413" y="8215934"/>
            <a:ext cx="2973176" cy="432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r">
              <a:buClrTx/>
              <a:buFontTx/>
              <a:buNone/>
            </a:pPr>
            <a:fld id="{79B5D56B-1C0E-4B20-B7E4-FD14C204BC24}" type="slidenum">
              <a:rPr lang="en-US" sz="1200" b="0"/>
              <a:pPr algn="r">
                <a:buClrTx/>
                <a:buFontTx/>
                <a:buNone/>
              </a:pPr>
              <a:t>23</a:t>
            </a:fld>
            <a:endParaRPr lang="en-US" sz="1200" b="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5"/>
          <p:cNvSpPr>
            <a:spLocks noGrp="1" noChangeArrowheads="1"/>
          </p:cNvSpPr>
          <p:nvPr>
            <p:ph type="sldNum"/>
          </p:nvPr>
        </p:nvSpPr>
        <p:spPr>
          <a:ln/>
        </p:spPr>
        <p:txBody>
          <a:bodyPr/>
          <a:lstStyle/>
          <a:p>
            <a:fld id="{79A5CE6C-C489-405E-B9ED-6DAF0C8FC802}" type="slidenum">
              <a:rPr lang="en-GB"/>
              <a:pPr/>
              <a:t>24</a:t>
            </a:fld>
            <a:endParaRPr lang="en-GB"/>
          </a:p>
        </p:txBody>
      </p:sp>
      <p:sp>
        <p:nvSpPr>
          <p:cNvPr id="26625" name="Rectangle 1"/>
          <p:cNvSpPr txBox="1">
            <a:spLocks noGrp="1" noRot="1" noChangeAspect="1" noChangeArrowheads="1"/>
          </p:cNvSpPr>
          <p:nvPr>
            <p:ph type="sldImg"/>
          </p:nvPr>
        </p:nvSpPr>
        <p:spPr bwMode="auto">
          <a:xfrm>
            <a:off x="1268413" y="649288"/>
            <a:ext cx="4324350" cy="3243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Text Box 2"/>
          <p:cNvSpPr txBox="1">
            <a:spLocks noGrp="1" noChangeArrowheads="1"/>
          </p:cNvSpPr>
          <p:nvPr>
            <p:ph type="body" idx="1"/>
          </p:nvPr>
        </p:nvSpPr>
        <p:spPr bwMode="auto">
          <a:xfrm>
            <a:off x="686118" y="4108718"/>
            <a:ext cx="5488941" cy="397055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hangingPunct="1">
              <a:spcBef>
                <a:spcPts val="450"/>
              </a:spcBef>
              <a:buClrTx/>
              <a:buFontTx/>
              <a:buNone/>
            </a:pPr>
            <a:r>
              <a:rPr lang="en-GB" b="1" dirty="0">
                <a:latin typeface="Calibri" pitchFamily="32" charset="0"/>
                <a:ea typeface="ＭＳ Ｐゴシック" pitchFamily="32" charset="-128"/>
              </a:rPr>
              <a:t>Aim </a:t>
            </a:r>
            <a:r>
              <a:rPr lang="en-GB" dirty="0">
                <a:latin typeface="Calibri" pitchFamily="32" charset="0"/>
                <a:ea typeface="ＭＳ Ｐゴシック" pitchFamily="32" charset="-128"/>
              </a:rPr>
              <a:t>To illustrate rhythm &amp; reduction                                                             </a:t>
            </a:r>
            <a:r>
              <a:rPr lang="en-GB" b="1" dirty="0">
                <a:latin typeface="Calibri" pitchFamily="32" charset="0"/>
                <a:ea typeface="ＭＳ Ｐゴシック" pitchFamily="32" charset="-128"/>
              </a:rPr>
              <a:t>3 minutes</a:t>
            </a:r>
          </a:p>
          <a:p>
            <a:pPr eaLnBrk="1" hangingPunct="1">
              <a:spcBef>
                <a:spcPts val="450"/>
              </a:spcBef>
              <a:buClrTx/>
              <a:buFontTx/>
              <a:buNone/>
            </a:pPr>
            <a:r>
              <a:rPr lang="en-GB" b="1" dirty="0">
                <a:latin typeface="Calibri" pitchFamily="32" charset="0"/>
                <a:ea typeface="ＭＳ Ｐゴシック" pitchFamily="32" charset="-128"/>
              </a:rPr>
              <a:t>Tutor</a:t>
            </a:r>
          </a:p>
          <a:p>
            <a:pPr eaLnBrk="1" hangingPunct="1">
              <a:spcBef>
                <a:spcPts val="450"/>
              </a:spcBef>
              <a:buClrTx/>
              <a:buFontTx/>
              <a:buNone/>
            </a:pPr>
            <a:r>
              <a:rPr lang="en-GB" b="1" dirty="0">
                <a:latin typeface="Calibri" pitchFamily="32" charset="0"/>
                <a:ea typeface="ＭＳ Ｐゴシック" pitchFamily="32" charset="-128"/>
              </a:rPr>
              <a:t>Chant &amp; drill </a:t>
            </a:r>
            <a:r>
              <a:rPr lang="en-GB" dirty="0">
                <a:latin typeface="Calibri" pitchFamily="32" charset="0"/>
                <a:ea typeface="ＭＳ Ｐゴシック" pitchFamily="32" charset="-128"/>
              </a:rPr>
              <a:t>Boys play games, clicking your fingers/or clapping the rhythm, quite briskly, three beats for each line (the capital letter words).Keeping the same rhythm show how you can add more and more words, and see if, as a class, they can keep up with you.</a:t>
            </a:r>
          </a:p>
          <a:p>
            <a:pPr eaLnBrk="1" hangingPunct="1">
              <a:spcBef>
                <a:spcPts val="450"/>
              </a:spcBef>
              <a:buClrTx/>
              <a:buFontTx/>
              <a:buNone/>
            </a:pPr>
            <a:r>
              <a:rPr lang="en-GB" dirty="0">
                <a:latin typeface="Calibri" pitchFamily="32" charset="0"/>
                <a:ea typeface="ＭＳ Ｐゴシック" pitchFamily="32" charset="-128"/>
              </a:rPr>
              <a:t>If time, get them to try and do it together in groups too.</a:t>
            </a:r>
          </a:p>
          <a:p>
            <a:pPr eaLnBrk="1" hangingPunct="1">
              <a:spcBef>
                <a:spcPts val="450"/>
              </a:spcBef>
              <a:buClrTx/>
              <a:buFontTx/>
              <a:buNone/>
            </a:pPr>
            <a:r>
              <a:rPr lang="en-GB" b="1" dirty="0">
                <a:latin typeface="Calibri" pitchFamily="32" charset="0"/>
                <a:ea typeface="ＭＳ Ｐゴシック" pitchFamily="32" charset="-128"/>
              </a:rPr>
              <a:t>Ask </a:t>
            </a:r>
            <a:r>
              <a:rPr lang="en-GB" dirty="0">
                <a:latin typeface="Calibri" pitchFamily="32" charset="0"/>
                <a:ea typeface="ＭＳ Ｐゴシック" pitchFamily="32" charset="-128"/>
              </a:rPr>
              <a:t>if they’ve ever done anything like this in class, and if their language is similar, </a:t>
            </a:r>
            <a:r>
              <a:rPr lang="en-GB" dirty="0" err="1">
                <a:latin typeface="Calibri" pitchFamily="32" charset="0"/>
                <a:ea typeface="ＭＳ Ｐゴシック" pitchFamily="32" charset="-128"/>
              </a:rPr>
              <a:t>ie</a:t>
            </a:r>
            <a:r>
              <a:rPr lang="en-GB" dirty="0">
                <a:latin typeface="Calibri" pitchFamily="32" charset="0"/>
                <a:ea typeface="ＭＳ Ｐゴシック" pitchFamily="32" charset="-128"/>
              </a:rPr>
              <a:t> stress-timed, and how useful they think this sort of thing is, given that real life isn’t quite as straightforward as this! It’s clearly useful for raising awareness and helping with weak forms &amp; reductions</a:t>
            </a:r>
          </a:p>
          <a:p>
            <a:pPr eaLnBrk="1" hangingPunct="1">
              <a:spcBef>
                <a:spcPts val="450"/>
              </a:spcBef>
              <a:buClrTx/>
              <a:buFontTx/>
              <a:buNone/>
            </a:pPr>
            <a:r>
              <a:rPr lang="en-GB" b="1" dirty="0">
                <a:latin typeface="Calibri" pitchFamily="32" charset="0"/>
                <a:ea typeface="ＭＳ Ｐゴシック" pitchFamily="32" charset="-128"/>
              </a:rPr>
              <a:t>Ask</a:t>
            </a:r>
            <a:r>
              <a:rPr lang="en-GB" i="1" dirty="0">
                <a:latin typeface="Calibri" pitchFamily="32" charset="0"/>
                <a:ea typeface="ＭＳ Ｐゴシック" pitchFamily="32" charset="-128"/>
              </a:rPr>
              <a:t> What if anything do you tell learners about the rhythm of English? </a:t>
            </a:r>
          </a:p>
          <a:p>
            <a:pPr eaLnBrk="1" hangingPunct="1">
              <a:spcBef>
                <a:spcPts val="450"/>
              </a:spcBef>
              <a:buClrTx/>
              <a:buFontTx/>
              <a:buNone/>
            </a:pPr>
            <a:r>
              <a:rPr lang="en-GB" i="1" dirty="0">
                <a:latin typeface="Calibri" pitchFamily="32" charset="0"/>
                <a:ea typeface="ＭＳ Ｐゴシック" pitchFamily="32" charset="-128"/>
              </a:rPr>
              <a:t>Is it similar to /different from your language? How?</a:t>
            </a:r>
          </a:p>
          <a:p>
            <a:pPr>
              <a:spcBef>
                <a:spcPts val="450"/>
              </a:spcBef>
              <a:buClrTx/>
              <a:buFontTx/>
              <a:buNone/>
            </a:pPr>
            <a:endParaRPr lang="en-GB" b="1" dirty="0">
              <a:solidFill>
                <a:srgbClr val="FFFFFF"/>
              </a:solidFill>
              <a:latin typeface="Calibri" pitchFamily="32" charset="0"/>
              <a:ea typeface="ＭＳ Ｐゴシック" pitchFamily="32" charset="-128"/>
            </a:endParaRPr>
          </a:p>
        </p:txBody>
      </p:sp>
      <p:sp>
        <p:nvSpPr>
          <p:cNvPr id="26627" name="Text Box 3"/>
          <p:cNvSpPr txBox="1">
            <a:spLocks noChangeArrowheads="1"/>
          </p:cNvSpPr>
          <p:nvPr/>
        </p:nvSpPr>
        <p:spPr bwMode="auto">
          <a:xfrm>
            <a:off x="3886413" y="8215934"/>
            <a:ext cx="2973176" cy="432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r">
              <a:buClrTx/>
              <a:buFontTx/>
              <a:buNone/>
            </a:pPr>
            <a:fld id="{95595A10-B9E1-49DF-8A7E-B47923791571}" type="slidenum">
              <a:rPr lang="en-US" sz="1200" b="0"/>
              <a:pPr algn="r">
                <a:buClrTx/>
                <a:buFontTx/>
                <a:buNone/>
              </a:pPr>
              <a:t>24</a:t>
            </a:fld>
            <a:endParaRPr lang="en-US" sz="1200" b="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13"/>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1pPr>
            <a:lvl2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2pPr>
            <a:lvl3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3pPr>
            <a:lvl4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4pPr>
            <a:lvl5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9pPr>
          </a:lstStyle>
          <a:p>
            <a:pPr eaLnBrk="1" hangingPunct="1"/>
            <a:fld id="{821419DD-D2D2-453C-B3CD-1A9245CC1190}" type="slidenum">
              <a:rPr lang="en-GB" sz="1200">
                <a:solidFill>
                  <a:srgbClr val="000000"/>
                </a:solidFill>
              </a:rPr>
              <a:pPr eaLnBrk="1" hangingPunct="1"/>
              <a:t>6</a:t>
            </a:fld>
            <a:endParaRPr lang="en-GB" sz="1200">
              <a:solidFill>
                <a:srgbClr val="000000"/>
              </a:solidFill>
            </a:endParaRPr>
          </a:p>
        </p:txBody>
      </p:sp>
      <p:sp>
        <p:nvSpPr>
          <p:cNvPr id="19459" name="Text Box 1"/>
          <p:cNvSpPr txBox="1">
            <a:spLocks noChangeArrowheads="1"/>
          </p:cNvSpPr>
          <p:nvPr/>
        </p:nvSpPr>
        <p:spPr bwMode="auto">
          <a:xfrm>
            <a:off x="3886200" y="8689491"/>
            <a:ext cx="2971800" cy="456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800" rIns="91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9pPr>
          </a:lstStyle>
          <a:p>
            <a:pPr algn="r" eaLnBrk="1" hangingPunct="1">
              <a:buClrTx/>
              <a:buFontTx/>
              <a:buNone/>
            </a:pPr>
            <a:fld id="{48C49CFC-C27D-4410-95F7-10985ABEF0EC}" type="slidenum">
              <a:rPr lang="en-GB" sz="1200">
                <a:solidFill>
                  <a:srgbClr val="000000"/>
                </a:solidFill>
              </a:rPr>
              <a:pPr algn="r" eaLnBrk="1" hangingPunct="1">
                <a:buClrTx/>
                <a:buFontTx/>
                <a:buNone/>
              </a:pPr>
              <a:t>6</a:t>
            </a:fld>
            <a:endParaRPr lang="en-GB" sz="1200">
              <a:solidFill>
                <a:srgbClr val="000000"/>
              </a:solidFill>
            </a:endParaRPr>
          </a:p>
        </p:txBody>
      </p:sp>
      <p:sp>
        <p:nvSpPr>
          <p:cNvPr id="19460" name="Rectangle 2"/>
          <p:cNvSpPr txBox="1">
            <a:spLocks noGrp="1" noRot="1" noChangeAspect="1" noChangeArrowheads="1" noTextEdit="1"/>
          </p:cNvSpPr>
          <p:nvPr>
            <p:ph type="sldImg"/>
          </p:nvPr>
        </p:nvSpPr>
        <p:spPr>
          <a:xfrm>
            <a:off x="1141413" y="685800"/>
            <a:ext cx="4575175" cy="3430588"/>
          </a:xfrm>
          <a:solidFill>
            <a:srgbClr val="FFFFFF"/>
          </a:solidFill>
          <a:ln/>
        </p:spPr>
      </p:sp>
      <p:sp>
        <p:nvSpPr>
          <p:cNvPr id="19461" name="Text Box 3"/>
          <p:cNvSpPr txBox="1">
            <a:spLocks noGrp="1" noChangeArrowheads="1"/>
          </p:cNvSpPr>
          <p:nvPr>
            <p:ph type="body" idx="1"/>
          </p:nvPr>
        </p:nvSpPr>
        <p:spPr>
          <a:xfrm>
            <a:off x="914400" y="4344746"/>
            <a:ext cx="5029200" cy="4114501"/>
          </a:xfrm>
          <a:solidFill>
            <a:srgbClr val="FFFFFF"/>
          </a:solidFill>
          <a:ln w="9360">
            <a:solidFill>
              <a:srgbClr val="000000"/>
            </a:solidFill>
            <a:miter lim="800000"/>
          </a:ln>
        </p:spPr>
        <p:txBody>
          <a:bodyPr/>
          <a:lstStyle>
            <a:lvl1pPr marL="228600" indent="-217488">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1pPr>
            <a:lvl2pPr>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2pPr>
            <a:lvl3pPr>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3pPr>
            <a:lvl4pPr>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4pPr>
            <a:lvl5pPr>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22860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80713" algn="l"/>
              </a:tabLst>
              <a:defRPr sz="1200">
                <a:solidFill>
                  <a:srgbClr val="000000"/>
                </a:solidFill>
                <a:latin typeface="Times New Roman" pitchFamily="16" charset="0"/>
              </a:defRPr>
            </a:lvl9pPr>
          </a:lstStyle>
          <a:p>
            <a:pPr eaLnBrk="1" hangingPunct="1">
              <a:spcBef>
                <a:spcPts val="450"/>
              </a:spcBef>
              <a:buClrTx/>
              <a:buFontTx/>
              <a:buNone/>
            </a:pPr>
            <a:r>
              <a:rPr lang="en-GB" b="1" dirty="0" smtClean="0">
                <a:ea typeface="SimSun" charset="-122"/>
              </a:rPr>
              <a:t>Aim 					</a:t>
            </a:r>
          </a:p>
          <a:p>
            <a:pPr eaLnBrk="1" hangingPunct="1">
              <a:spcBef>
                <a:spcPts val="450"/>
              </a:spcBef>
              <a:buClrTx/>
              <a:buFontTx/>
              <a:buNone/>
            </a:pPr>
            <a:r>
              <a:rPr lang="en-GB" dirty="0" smtClean="0">
                <a:ea typeface="SimSun" charset="-122"/>
              </a:rPr>
              <a:t>To initiate a discussion of underlying premises of SCL  </a:t>
            </a:r>
          </a:p>
          <a:p>
            <a:pPr eaLnBrk="1" hangingPunct="1">
              <a:spcBef>
                <a:spcPts val="450"/>
              </a:spcBef>
              <a:buClrTx/>
              <a:buFontTx/>
              <a:buNone/>
            </a:pPr>
            <a:r>
              <a:rPr lang="en-US" b="1" dirty="0" smtClean="0">
                <a:ea typeface="SimSun" charset="-122"/>
              </a:rPr>
              <a:t>Tutor</a:t>
            </a:r>
          </a:p>
          <a:p>
            <a:pPr eaLnBrk="1" hangingPunct="1">
              <a:spcBef>
                <a:spcPts val="450"/>
              </a:spcBef>
              <a:buClrTx/>
              <a:buFontTx/>
              <a:buNone/>
            </a:pPr>
            <a:r>
              <a:rPr lang="en-GB" u="sng" dirty="0" smtClean="0">
                <a:ea typeface="SimSun" charset="-122"/>
              </a:rPr>
              <a:t>Activity</a:t>
            </a:r>
            <a:r>
              <a:rPr lang="en-GB" dirty="0" smtClean="0">
                <a:ea typeface="SimSun" charset="-122"/>
              </a:rPr>
              <a:t>: In pairs. How far do they feel each quote is a) true, b) attainable? Whole group feedback.</a:t>
            </a:r>
          </a:p>
          <a:p>
            <a:pPr>
              <a:spcBef>
                <a:spcPts val="450"/>
              </a:spcBef>
              <a:buClrTx/>
              <a:buFontTx/>
              <a:buNone/>
            </a:pPr>
            <a:endParaRPr lang="en-US" dirty="0" smtClean="0">
              <a:ea typeface="SimSun" charset="-122"/>
            </a:endParaRPr>
          </a:p>
          <a:p>
            <a:pPr>
              <a:spcBef>
                <a:spcPts val="450"/>
              </a:spcBef>
              <a:buClrTx/>
              <a:buFontTx/>
              <a:buNone/>
            </a:pPr>
            <a:r>
              <a:rPr lang="en-US" dirty="0" smtClean="0">
                <a:ea typeface="SimSun" charset="-122"/>
              </a:rPr>
              <a:t>Note: Carl Rogers psychologist, consider father of humanism…when we started to realize we couldn’t just “fill” learners with info…they had to learn.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5"/>
          <p:cNvSpPr>
            <a:spLocks noGrp="1" noChangeArrowheads="1"/>
          </p:cNvSpPr>
          <p:nvPr>
            <p:ph type="sldNum"/>
          </p:nvPr>
        </p:nvSpPr>
        <p:spPr>
          <a:ln/>
        </p:spPr>
        <p:txBody>
          <a:bodyPr/>
          <a:lstStyle/>
          <a:p>
            <a:fld id="{3596E058-F38A-404F-8C3F-21D1E3DB19C2}" type="slidenum">
              <a:rPr lang="en-GB"/>
              <a:pPr/>
              <a:t>26</a:t>
            </a:fld>
            <a:endParaRPr lang="en-GB"/>
          </a:p>
        </p:txBody>
      </p:sp>
      <p:sp>
        <p:nvSpPr>
          <p:cNvPr id="28673" name="Rectangle 1"/>
          <p:cNvSpPr txBox="1">
            <a:spLocks noGrp="1" noRot="1" noChangeAspect="1" noChangeArrowheads="1"/>
          </p:cNvSpPr>
          <p:nvPr>
            <p:ph type="sldImg"/>
          </p:nvPr>
        </p:nvSpPr>
        <p:spPr bwMode="auto">
          <a:xfrm>
            <a:off x="1268413" y="649288"/>
            <a:ext cx="4324350" cy="3243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Text Box 2"/>
          <p:cNvSpPr txBox="1">
            <a:spLocks noGrp="1" noChangeArrowheads="1"/>
          </p:cNvSpPr>
          <p:nvPr>
            <p:ph type="body" idx="1"/>
          </p:nvPr>
        </p:nvSpPr>
        <p:spPr bwMode="auto">
          <a:xfrm>
            <a:off x="686118" y="4108718"/>
            <a:ext cx="5488941" cy="389246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a:spcBef>
                <a:spcPts val="450"/>
              </a:spcBef>
              <a:buClrTx/>
              <a:buFontTx/>
              <a:buNone/>
            </a:pPr>
            <a:r>
              <a:rPr lang="en-GB" dirty="0">
                <a:latin typeface="Calibri" pitchFamily="32" charset="0"/>
                <a:ea typeface="ＭＳ Ｐゴシック" pitchFamily="32" charset="-128"/>
              </a:rPr>
              <a:t>To get students interested in pronunciation we need not only occasional 5 or 10-minute slots, but consistent focus throughout our classes.  Perhaps write up a policy with advice for students like we did in previous slide. And above all systematically work on pronunciation in our classes </a:t>
            </a:r>
          </a:p>
          <a:p>
            <a:pPr>
              <a:spcBef>
                <a:spcPts val="450"/>
              </a:spcBef>
              <a:buClrTx/>
              <a:buFontTx/>
              <a:buNone/>
            </a:pPr>
            <a:r>
              <a:rPr lang="en-GB" b="1" dirty="0">
                <a:latin typeface="Calibri" pitchFamily="32" charset="0"/>
                <a:ea typeface="ＭＳ Ｐゴシック" pitchFamily="32" charset="-128"/>
              </a:rPr>
              <a:t>Give</a:t>
            </a:r>
            <a:r>
              <a:rPr lang="en-GB" dirty="0">
                <a:latin typeface="Calibri" pitchFamily="32" charset="0"/>
                <a:ea typeface="ＭＳ Ｐゴシック" pitchFamily="32" charset="-128"/>
              </a:rPr>
              <a:t> a few ideas from the final </a:t>
            </a:r>
            <a:r>
              <a:rPr lang="en-GB" dirty="0" err="1">
                <a:latin typeface="Calibri" pitchFamily="32" charset="0"/>
                <a:ea typeface="ＭＳ Ｐゴシック" pitchFamily="32" charset="-128"/>
              </a:rPr>
              <a:t>handout</a:t>
            </a:r>
            <a:endParaRPr lang="en-GB" dirty="0">
              <a:latin typeface="Calibri" pitchFamily="32" charset="0"/>
              <a:ea typeface="ＭＳ Ｐゴシック" pitchFamily="32" charset="-128"/>
            </a:endParaRPr>
          </a:p>
          <a:p>
            <a:pPr>
              <a:spcBef>
                <a:spcPts val="450"/>
              </a:spcBef>
              <a:buFont typeface="Calibri" pitchFamily="32" charset="0"/>
              <a:buChar char="•"/>
            </a:pPr>
            <a:r>
              <a:rPr lang="en-GB" dirty="0">
                <a:latin typeface="Calibri" pitchFamily="32" charset="0"/>
                <a:ea typeface="ＭＳ Ｐゴシック" pitchFamily="32" charset="-128"/>
              </a:rPr>
              <a:t> </a:t>
            </a:r>
            <a:r>
              <a:rPr lang="en-GB" sz="1600" dirty="0">
                <a:latin typeface="Calibri" pitchFamily="32" charset="0"/>
                <a:ea typeface="ＭＳ Ｐゴシック" pitchFamily="32" charset="-128"/>
              </a:rPr>
              <a:t>Consistent focus on pronunciation</a:t>
            </a:r>
            <a:r>
              <a:rPr lang="en-GB" dirty="0">
                <a:latin typeface="Calibri" pitchFamily="32" charset="0"/>
                <a:ea typeface="ＭＳ Ｐゴシック" pitchFamily="32" charset="-128"/>
              </a:rPr>
              <a:t> </a:t>
            </a:r>
          </a:p>
          <a:p>
            <a:pPr>
              <a:spcBef>
                <a:spcPts val="450"/>
              </a:spcBef>
              <a:buFont typeface="Calibri" pitchFamily="32" charset="0"/>
              <a:buChar char="•"/>
            </a:pPr>
            <a:r>
              <a:rPr lang="en-GB" dirty="0">
                <a:latin typeface="Calibri" pitchFamily="32" charset="0"/>
                <a:ea typeface="ＭＳ Ｐゴシック" pitchFamily="32" charset="-128"/>
              </a:rPr>
              <a:t>Highlight when presenting &amp; practising new language</a:t>
            </a:r>
          </a:p>
          <a:p>
            <a:pPr>
              <a:spcBef>
                <a:spcPts val="450"/>
              </a:spcBef>
              <a:buFont typeface="Calibri" pitchFamily="32" charset="0"/>
              <a:buChar char="•"/>
            </a:pPr>
            <a:r>
              <a:rPr lang="en-GB" dirty="0">
                <a:latin typeface="Calibri" pitchFamily="32" charset="0"/>
                <a:ea typeface="ＭＳ Ｐゴシック" pitchFamily="32" charset="-128"/>
              </a:rPr>
              <a:t> Respond </a:t>
            </a:r>
            <a:r>
              <a:rPr lang="en-GB" b="1" dirty="0">
                <a:latin typeface="Calibri" pitchFamily="32" charset="0"/>
                <a:ea typeface="ＭＳ Ｐゴシック" pitchFamily="32" charset="-128"/>
              </a:rPr>
              <a:t>naturally</a:t>
            </a:r>
            <a:r>
              <a:rPr lang="en-GB" dirty="0">
                <a:latin typeface="Calibri" pitchFamily="32" charset="0"/>
                <a:ea typeface="ＭＳ Ｐゴシック" pitchFamily="32" charset="-128"/>
              </a:rPr>
              <a:t> to incorrect models &amp; encourage repetition to get better models</a:t>
            </a:r>
            <a:r>
              <a:rPr lang="en-US" dirty="0">
                <a:latin typeface="Calibri" pitchFamily="32" charset="0"/>
                <a:ea typeface="ＭＳ Ｐゴシック" pitchFamily="32" charset="-128"/>
              </a:rPr>
              <a:t> </a:t>
            </a:r>
            <a:r>
              <a:rPr lang="en-GB" dirty="0">
                <a:latin typeface="Calibri" pitchFamily="32" charset="0"/>
                <a:ea typeface="ＭＳ Ｐゴシック" pitchFamily="32" charset="-128"/>
              </a:rPr>
              <a:t>(e.g. say "Pardon?", "You can do better.", etc.)</a:t>
            </a:r>
          </a:p>
          <a:p>
            <a:pPr>
              <a:spcBef>
                <a:spcPts val="450"/>
              </a:spcBef>
              <a:buFont typeface="Calibri" pitchFamily="32" charset="0"/>
              <a:buChar char="•"/>
            </a:pPr>
            <a:r>
              <a:rPr lang="en-GB" dirty="0">
                <a:latin typeface="Calibri" pitchFamily="32" charset="0"/>
                <a:ea typeface="ＭＳ Ｐゴシック" pitchFamily="32" charset="-128"/>
              </a:rPr>
              <a:t> Exploit the 'physicality' of pronunciation: facial, mouth &amp; body movements, mime,</a:t>
            </a:r>
          </a:p>
          <a:p>
            <a:pPr>
              <a:spcBef>
                <a:spcPts val="450"/>
              </a:spcBef>
              <a:buClrTx/>
              <a:buFontTx/>
              <a:buNone/>
            </a:pPr>
            <a:r>
              <a:rPr lang="en-GB" dirty="0">
                <a:latin typeface="Calibri" pitchFamily="32" charset="0"/>
                <a:ea typeface="ＭＳ Ｐゴシック" pitchFamily="32" charset="-128"/>
              </a:rPr>
              <a:t>      encourage lots of exaggeration, perhaps even some diagrams of mouth position, </a:t>
            </a:r>
            <a:r>
              <a:rPr lang="en-GB" dirty="0" err="1">
                <a:latin typeface="Calibri" pitchFamily="32" charset="0"/>
                <a:ea typeface="ＭＳ Ｐゴシック" pitchFamily="32" charset="-128"/>
              </a:rPr>
              <a:t>etc</a:t>
            </a:r>
            <a:endParaRPr lang="en-GB" dirty="0">
              <a:latin typeface="Calibri" pitchFamily="32" charset="0"/>
              <a:ea typeface="ＭＳ Ｐゴシック" pitchFamily="32" charset="-128"/>
            </a:endParaRPr>
          </a:p>
          <a:p>
            <a:pPr>
              <a:spcBef>
                <a:spcPts val="450"/>
              </a:spcBef>
              <a:buFont typeface="Calibri" pitchFamily="32" charset="0"/>
              <a:buChar char="•"/>
            </a:pPr>
            <a:r>
              <a:rPr lang="en-GB" dirty="0">
                <a:latin typeface="Calibri" pitchFamily="32" charset="0"/>
                <a:ea typeface="ＭＳ Ｐゴシック" pitchFamily="32" charset="-128"/>
              </a:rPr>
              <a:t> Give regular positive &amp; negative feedback, correction &amp; remedial work, e.g. get</a:t>
            </a:r>
          </a:p>
          <a:p>
            <a:pPr>
              <a:spcBef>
                <a:spcPts val="450"/>
              </a:spcBef>
              <a:buClrTx/>
              <a:buFontTx/>
              <a:buNone/>
            </a:pPr>
            <a:r>
              <a:rPr lang="en-GB" dirty="0">
                <a:latin typeface="Calibri" pitchFamily="32" charset="0"/>
                <a:ea typeface="ＭＳ Ｐゴシック" pitchFamily="32" charset="-128"/>
              </a:rPr>
              <a:t>      students to record &amp; listen to themselves, send messages, call each other to check   </a:t>
            </a:r>
          </a:p>
          <a:p>
            <a:pPr>
              <a:spcBef>
                <a:spcPts val="450"/>
              </a:spcBef>
              <a:buClrTx/>
              <a:buFontTx/>
              <a:buNone/>
            </a:pPr>
            <a:r>
              <a:rPr lang="en-GB" dirty="0">
                <a:latin typeface="Calibri" pitchFamily="32" charset="0"/>
                <a:ea typeface="ＭＳ Ｐゴシック" pitchFamily="32" charset="-128"/>
              </a:rPr>
              <a:t>      homework answers</a:t>
            </a:r>
          </a:p>
          <a:p>
            <a:pPr>
              <a:spcBef>
                <a:spcPts val="450"/>
              </a:spcBef>
              <a:buFont typeface="Calibri" pitchFamily="32" charset="0"/>
              <a:buChar char="•"/>
            </a:pPr>
            <a:r>
              <a:rPr lang="en-GB" dirty="0">
                <a:latin typeface="Calibri" pitchFamily="32" charset="0"/>
                <a:ea typeface="ＭＳ Ｐゴシック" pitchFamily="32" charset="-128"/>
              </a:rPr>
              <a:t> Include aspects of pronunciation in tests &amp; overall evaluation</a:t>
            </a:r>
          </a:p>
          <a:p>
            <a:pPr>
              <a:spcBef>
                <a:spcPts val="450"/>
              </a:spcBef>
              <a:buClrTx/>
              <a:buFontTx/>
              <a:buNone/>
            </a:pPr>
            <a:endParaRPr lang="en-GB" dirty="0">
              <a:latin typeface="Calibri" pitchFamily="32" charset="0"/>
              <a:ea typeface="ＭＳ Ｐゴシック" pitchFamily="32" charset="-128"/>
            </a:endParaRPr>
          </a:p>
        </p:txBody>
      </p:sp>
      <p:sp>
        <p:nvSpPr>
          <p:cNvPr id="28675" name="Text Box 3"/>
          <p:cNvSpPr txBox="1">
            <a:spLocks noChangeArrowheads="1"/>
          </p:cNvSpPr>
          <p:nvPr/>
        </p:nvSpPr>
        <p:spPr bwMode="auto">
          <a:xfrm>
            <a:off x="3886413" y="8215934"/>
            <a:ext cx="2973176" cy="432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r">
              <a:buClrTx/>
              <a:buFontTx/>
              <a:buNone/>
            </a:pPr>
            <a:fld id="{B5144590-35DB-4657-9F40-DDFF6D0A603E}" type="slidenum">
              <a:rPr lang="en-US" sz="1200" b="0"/>
              <a:pPr algn="r">
                <a:buClrTx/>
                <a:buFontTx/>
                <a:buNone/>
              </a:pPr>
              <a:t>26</a:t>
            </a:fld>
            <a:endParaRPr lang="en-US" sz="1200" b="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27</a:t>
            </a:fld>
            <a:endParaRPr lang="en-GB"/>
          </a:p>
        </p:txBody>
      </p:sp>
    </p:spTree>
    <p:extLst>
      <p:ext uri="{BB962C8B-B14F-4D97-AF65-F5344CB8AC3E}">
        <p14:creationId xmlns:p14="http://schemas.microsoft.com/office/powerpoint/2010/main" val="4964439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Why plan a course or syllabus?</a:t>
            </a:r>
          </a:p>
          <a:p>
            <a:r>
              <a:rPr lang="en-GB" dirty="0" smtClean="0"/>
              <a:t>What do we</a:t>
            </a:r>
            <a:r>
              <a:rPr lang="en-GB" baseline="0" dirty="0" smtClean="0"/>
              <a:t> need to find out when planning?</a:t>
            </a:r>
            <a:endParaRPr lang="en-GB" dirty="0" smtClean="0"/>
          </a:p>
          <a:p>
            <a:r>
              <a:rPr lang="en-GB" dirty="0" smtClean="0"/>
              <a:t>Brainstorm</a:t>
            </a:r>
            <a:r>
              <a:rPr lang="en-GB" baseline="0" dirty="0" smtClean="0"/>
              <a:t> ideas onto paper then click to reveal suggestions on following slide</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28</a:t>
            </a:fld>
            <a:endParaRPr lang="en-GB"/>
          </a:p>
        </p:txBody>
      </p:sp>
    </p:spTree>
    <p:extLst>
      <p:ext uri="{BB962C8B-B14F-4D97-AF65-F5344CB8AC3E}">
        <p14:creationId xmlns:p14="http://schemas.microsoft.com/office/powerpoint/2010/main" val="1351842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30</a:t>
            </a:fld>
            <a:endParaRPr lang="en-GB"/>
          </a:p>
        </p:txBody>
      </p:sp>
    </p:spTree>
    <p:extLst>
      <p:ext uri="{BB962C8B-B14F-4D97-AF65-F5344CB8AC3E}">
        <p14:creationId xmlns:p14="http://schemas.microsoft.com/office/powerpoint/2010/main" val="17542927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32</a:t>
            </a:fld>
            <a:endParaRPr lang="en-GB"/>
          </a:p>
        </p:txBody>
      </p:sp>
    </p:spTree>
    <p:extLst>
      <p:ext uri="{BB962C8B-B14F-4D97-AF65-F5344CB8AC3E}">
        <p14:creationId xmlns:p14="http://schemas.microsoft.com/office/powerpoint/2010/main" val="3241297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Hand</a:t>
            </a:r>
            <a:r>
              <a:rPr lang="en-GB" baseline="0" dirty="0" smtClean="0"/>
              <a:t> out 30 post it notes to each group. They brainstorm their content then write it up on their grids to present back to others</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33</a:t>
            </a:fld>
            <a:endParaRPr lang="en-GB"/>
          </a:p>
        </p:txBody>
      </p:sp>
    </p:spTree>
    <p:extLst>
      <p:ext uri="{BB962C8B-B14F-4D97-AF65-F5344CB8AC3E}">
        <p14:creationId xmlns:p14="http://schemas.microsoft.com/office/powerpoint/2010/main" val="25761281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Suggest writing to publishers in order </a:t>
            </a:r>
            <a:r>
              <a:rPr lang="en-GB" smtClean="0"/>
              <a:t>to possibly </a:t>
            </a:r>
            <a:r>
              <a:rPr lang="en-GB" dirty="0" smtClean="0"/>
              <a:t>get some</a:t>
            </a:r>
            <a:r>
              <a:rPr lang="en-GB" baseline="0" dirty="0" smtClean="0"/>
              <a:t> free materials </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35</a:t>
            </a:fld>
            <a:endParaRPr lang="en-GB"/>
          </a:p>
        </p:txBody>
      </p:sp>
    </p:spTree>
    <p:extLst>
      <p:ext uri="{BB962C8B-B14F-4D97-AF65-F5344CB8AC3E}">
        <p14:creationId xmlns:p14="http://schemas.microsoft.com/office/powerpoint/2010/main" val="2045941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 topics</a:t>
            </a:r>
            <a:r>
              <a:rPr lang="en-GB" baseline="0" dirty="0" smtClean="0"/>
              <a:t> would you like? Pronunciation/student-centred learning/more on skills development/more on presenting and practising grammar/setting up activities/giving feedback on spoken and written errors/</a:t>
            </a:r>
            <a:r>
              <a:rPr lang="en-GB" baseline="0" dirty="0" err="1" smtClean="0"/>
              <a:t>tecahing</a:t>
            </a:r>
            <a:r>
              <a:rPr lang="en-GB" baseline="0" dirty="0" smtClean="0"/>
              <a:t> beginners/basic literacy/teaching adults</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37</a:t>
            </a:fld>
            <a:endParaRPr lang="en-GB"/>
          </a:p>
        </p:txBody>
      </p:sp>
    </p:spTree>
    <p:extLst>
      <p:ext uri="{BB962C8B-B14F-4D97-AF65-F5344CB8AC3E}">
        <p14:creationId xmlns:p14="http://schemas.microsoft.com/office/powerpoint/2010/main" val="736912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13"/>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1pPr>
            <a:lvl2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2pPr>
            <a:lvl3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3pPr>
            <a:lvl4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4pPr>
            <a:lvl5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9pPr>
          </a:lstStyle>
          <a:p>
            <a:pPr eaLnBrk="1" hangingPunct="1"/>
            <a:fld id="{D8B93220-66A1-49E9-809C-A941DC50D109}" type="slidenum">
              <a:rPr lang="en-GB" sz="1200">
                <a:solidFill>
                  <a:srgbClr val="000000"/>
                </a:solidFill>
              </a:rPr>
              <a:pPr eaLnBrk="1" hangingPunct="1"/>
              <a:t>7</a:t>
            </a:fld>
            <a:endParaRPr lang="en-GB" sz="1200">
              <a:solidFill>
                <a:srgbClr val="000000"/>
              </a:solidFill>
            </a:endParaRPr>
          </a:p>
        </p:txBody>
      </p:sp>
      <p:sp>
        <p:nvSpPr>
          <p:cNvPr id="20483" name="Rectangle 1"/>
          <p:cNvSpPr txBox="1">
            <a:spLocks noGrp="1" noRot="1" noChangeAspect="1" noChangeArrowheads="1" noTextEdit="1"/>
          </p:cNvSpPr>
          <p:nvPr>
            <p:ph type="sldImg"/>
          </p:nvPr>
        </p:nvSpPr>
        <p:spPr>
          <a:xfrm>
            <a:off x="1150938" y="682625"/>
            <a:ext cx="4552950" cy="3414713"/>
          </a:xfrm>
          <a:solidFill>
            <a:srgbClr val="FFFFFF"/>
          </a:solidFill>
          <a:ln/>
        </p:spPr>
      </p:sp>
      <p:sp>
        <p:nvSpPr>
          <p:cNvPr id="20484" name="Text Box 2"/>
          <p:cNvSpPr txBox="1">
            <a:spLocks noGrp="1" noChangeArrowheads="1"/>
          </p:cNvSpPr>
          <p:nvPr>
            <p:ph type="body" idx="1"/>
          </p:nvPr>
        </p:nvSpPr>
        <p:spPr>
          <a:xfrm>
            <a:off x="914401" y="4323815"/>
            <a:ext cx="5026025" cy="4095065"/>
          </a:xfrm>
          <a:solidFill>
            <a:srgbClr val="FFFFFF"/>
          </a:solidFill>
          <a:ln w="9360">
            <a:solidFill>
              <a:srgbClr val="000000"/>
            </a:solidFill>
            <a:miter lim="800000"/>
          </a:ln>
        </p:spPr>
        <p:txBody>
          <a:bodyPr lIns="90000" tIns="46800" rIns="90000" bIns="46800"/>
          <a:lstStyle>
            <a:lvl1pPr marL="228600" indent="-219075">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1pPr>
            <a:lvl2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2pPr>
            <a:lvl3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3pPr>
            <a:lvl4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4pPr>
            <a:lvl5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9pPr>
          </a:lstStyle>
          <a:p>
            <a:pPr>
              <a:spcBef>
                <a:spcPts val="450"/>
              </a:spcBef>
              <a:buClrTx/>
              <a:buFontTx/>
              <a:buNone/>
            </a:pPr>
            <a:r>
              <a:rPr lang="en-GB" b="1" dirty="0" smtClean="0">
                <a:ea typeface="SimSun" charset="-122"/>
              </a:rPr>
              <a:t>Aim</a:t>
            </a:r>
            <a:r>
              <a:rPr lang="en-GB" dirty="0" smtClean="0">
                <a:ea typeface="SimSun" charset="-122"/>
              </a:rPr>
              <a:t>  To demonstrate some  underlying beliefs about learning, to lead towards a clearer rationale of why SCL is important.</a:t>
            </a:r>
          </a:p>
          <a:p>
            <a:pPr>
              <a:spcBef>
                <a:spcPts val="450"/>
              </a:spcBef>
              <a:buClrTx/>
              <a:buFontTx/>
              <a:buNone/>
            </a:pPr>
            <a:r>
              <a:rPr lang="en-GB" b="1" dirty="0" smtClean="0">
                <a:ea typeface="SimSun" charset="-122"/>
              </a:rPr>
              <a:t>Tutor</a:t>
            </a:r>
          </a:p>
          <a:p>
            <a:pPr>
              <a:spcBef>
                <a:spcPts val="450"/>
              </a:spcBef>
              <a:buClrTx/>
              <a:buFontTx/>
              <a:buNone/>
            </a:pPr>
            <a:r>
              <a:rPr lang="en-GB" dirty="0" smtClean="0">
                <a:ea typeface="SimSun" charset="-122"/>
              </a:rPr>
              <a:t>Ask </a:t>
            </a:r>
            <a:r>
              <a:rPr lang="en-GB" dirty="0" err="1" smtClean="0">
                <a:ea typeface="SimSun" charset="-122"/>
              </a:rPr>
              <a:t>ppts</a:t>
            </a:r>
            <a:r>
              <a:rPr lang="en-GB" dirty="0" smtClean="0">
                <a:ea typeface="SimSun" charset="-122"/>
              </a:rPr>
              <a:t> to work in pairs or 3s, and see if they can fill the gaps. Give them 2-3 </a:t>
            </a:r>
            <a:r>
              <a:rPr lang="en-GB" dirty="0" err="1" smtClean="0">
                <a:ea typeface="SimSun" charset="-122"/>
              </a:rPr>
              <a:t>mins</a:t>
            </a:r>
            <a:r>
              <a:rPr lang="en-GB" dirty="0" smtClean="0">
                <a:ea typeface="SimSun" charset="-122"/>
              </a:rPr>
              <a:t>, then elicit their ideas. </a:t>
            </a:r>
          </a:p>
          <a:p>
            <a:pPr>
              <a:spcBef>
                <a:spcPts val="450"/>
              </a:spcBef>
              <a:buClrTx/>
              <a:buFontTx/>
              <a:buNone/>
            </a:pPr>
            <a:r>
              <a:rPr lang="en-GB" dirty="0" smtClean="0">
                <a:ea typeface="SimSun" charset="-122"/>
              </a:rPr>
              <a:t>Click to reveal. </a:t>
            </a:r>
          </a:p>
          <a:p>
            <a:pPr>
              <a:spcBef>
                <a:spcPts val="450"/>
              </a:spcBef>
              <a:buClrTx/>
              <a:buFontTx/>
              <a:buNone/>
            </a:pPr>
            <a:r>
              <a:rPr lang="en-GB" dirty="0" smtClean="0">
                <a:ea typeface="SimSun" charset="-122"/>
              </a:rPr>
              <a:t>click to reveal arrow and header then elicit from them what the implications are for each of these are for SCL … Then show them the RH side of the slide. </a:t>
            </a:r>
          </a:p>
          <a:p>
            <a:pPr>
              <a:spcBef>
                <a:spcPts val="450"/>
              </a:spcBef>
              <a:buClrTx/>
              <a:buFontTx/>
              <a:buNone/>
            </a:pPr>
            <a:r>
              <a:rPr lang="en-GB" dirty="0" smtClean="0">
                <a:ea typeface="SimSun" charset="-122"/>
              </a:rPr>
              <a:t>Ask how they can go about implementing the issues on the right? </a:t>
            </a:r>
          </a:p>
          <a:p>
            <a:pPr>
              <a:spcBef>
                <a:spcPts val="450"/>
              </a:spcBef>
              <a:buClrTx/>
              <a:buFontTx/>
              <a:buNone/>
            </a:pPr>
            <a:r>
              <a:rPr lang="hu-HU" b="1" dirty="0" smtClean="0">
                <a:ea typeface="SimSun" charset="-122"/>
              </a:rPr>
              <a:t>SO - Where does this leave us?</a:t>
            </a:r>
            <a:r>
              <a:rPr lang="en-GB" dirty="0" smtClean="0">
                <a:ea typeface="SimSun" charset="-122"/>
              </a:rPr>
              <a:t> </a:t>
            </a:r>
          </a:p>
          <a:p>
            <a:pPr>
              <a:spcBef>
                <a:spcPts val="450"/>
              </a:spcBef>
              <a:buClrTx/>
              <a:buFontTx/>
              <a:buNone/>
            </a:pPr>
            <a:r>
              <a:rPr lang="en-GB" dirty="0" smtClean="0">
                <a:ea typeface="SimSun" charset="-122"/>
              </a:rPr>
              <a:t>Elicit a few ideas, and add the following:</a:t>
            </a:r>
          </a:p>
          <a:p>
            <a:pPr>
              <a:spcBef>
                <a:spcPts val="450"/>
              </a:spcBef>
              <a:buClrTx/>
              <a:buFontTx/>
              <a:buNone/>
            </a:pPr>
            <a:r>
              <a:rPr lang="hu-HU" dirty="0" smtClean="0">
                <a:ea typeface="SimSun" charset="-122"/>
              </a:rPr>
              <a:t>ASK sts what they want ~ questions, questionnaires, Needs Analyses</a:t>
            </a:r>
          </a:p>
          <a:p>
            <a:pPr>
              <a:spcBef>
                <a:spcPts val="450"/>
              </a:spcBef>
              <a:buClrTx/>
              <a:buFontTx/>
              <a:buNone/>
            </a:pPr>
            <a:r>
              <a:rPr lang="en-GB" dirty="0" err="1" smtClean="0">
                <a:ea typeface="SimSun" charset="-122"/>
              </a:rPr>
              <a:t>Empowe</a:t>
            </a:r>
            <a:r>
              <a:rPr lang="hu-HU" dirty="0" smtClean="0">
                <a:ea typeface="SimSun" charset="-122"/>
              </a:rPr>
              <a:t>r</a:t>
            </a:r>
            <a:r>
              <a:rPr lang="en-GB" dirty="0" smtClean="0">
                <a:ea typeface="SimSun" charset="-122"/>
              </a:rPr>
              <a:t> </a:t>
            </a:r>
            <a:r>
              <a:rPr lang="en-GB" dirty="0" err="1" smtClean="0">
                <a:ea typeface="SimSun" charset="-122"/>
              </a:rPr>
              <a:t>st</a:t>
            </a:r>
            <a:r>
              <a:rPr lang="hu-HU" dirty="0" smtClean="0">
                <a:ea typeface="SimSun" charset="-122"/>
              </a:rPr>
              <a:t>udents ~ </a:t>
            </a:r>
            <a:r>
              <a:rPr lang="en-GB" dirty="0" smtClean="0">
                <a:ea typeface="SimSun" charset="-122"/>
              </a:rPr>
              <a:t>give them choice</a:t>
            </a:r>
            <a:r>
              <a:rPr lang="hu-HU" dirty="0" smtClean="0">
                <a:ea typeface="SimSun" charset="-122"/>
              </a:rPr>
              <a:t>; ensure</a:t>
            </a:r>
            <a:r>
              <a:rPr lang="en-GB" dirty="0" smtClean="0">
                <a:ea typeface="SimSun" charset="-122"/>
              </a:rPr>
              <a:t> high learner control</a:t>
            </a:r>
          </a:p>
          <a:p>
            <a:pPr>
              <a:spcBef>
                <a:spcPts val="450"/>
              </a:spcBef>
              <a:buClrTx/>
              <a:buFontTx/>
              <a:buNone/>
            </a:pPr>
            <a:r>
              <a:rPr lang="hu-HU" dirty="0" smtClean="0">
                <a:ea typeface="SimSun" charset="-122"/>
              </a:rPr>
              <a:t>Promote discussion and negotiate input / methodology </a:t>
            </a:r>
          </a:p>
          <a:p>
            <a:pPr>
              <a:spcBef>
                <a:spcPts val="450"/>
              </a:spcBef>
              <a:buClrTx/>
              <a:buFontTx/>
              <a:buNone/>
            </a:pPr>
            <a:r>
              <a:rPr lang="hu-HU" dirty="0" smtClean="0">
                <a:ea typeface="SimSun" charset="-122"/>
              </a:rPr>
              <a:t>F</a:t>
            </a:r>
            <a:r>
              <a:rPr lang="en-GB" dirty="0" err="1" smtClean="0">
                <a:ea typeface="SimSun" charset="-122"/>
              </a:rPr>
              <a:t>ocus</a:t>
            </a:r>
            <a:r>
              <a:rPr lang="en-GB" dirty="0" smtClean="0">
                <a:ea typeface="SimSun" charset="-122"/>
              </a:rPr>
              <a:t> on student outcomes (</a:t>
            </a:r>
            <a:r>
              <a:rPr lang="hu-HU" dirty="0" smtClean="0">
                <a:ea typeface="SimSun" charset="-122"/>
              </a:rPr>
              <a:t>not</a:t>
            </a:r>
            <a:r>
              <a:rPr lang="en-GB" dirty="0" smtClean="0">
                <a:ea typeface="SimSun" charset="-122"/>
              </a:rPr>
              <a:t> on teaching)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13"/>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1pPr>
            <a:lvl2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2pPr>
            <a:lvl3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3pPr>
            <a:lvl4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4pPr>
            <a:lvl5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9pPr>
          </a:lstStyle>
          <a:p>
            <a:pPr eaLnBrk="1" hangingPunct="1"/>
            <a:fld id="{F2194A10-5B21-4C78-8560-FAFB9BD61F45}" type="slidenum">
              <a:rPr lang="en-GB" sz="1200">
                <a:solidFill>
                  <a:srgbClr val="000000"/>
                </a:solidFill>
              </a:rPr>
              <a:pPr eaLnBrk="1" hangingPunct="1"/>
              <a:t>8</a:t>
            </a:fld>
            <a:endParaRPr lang="en-GB" sz="1200">
              <a:solidFill>
                <a:srgbClr val="000000"/>
              </a:solidFill>
            </a:endParaRPr>
          </a:p>
        </p:txBody>
      </p:sp>
      <p:sp>
        <p:nvSpPr>
          <p:cNvPr id="21507" name="Text Box 1"/>
          <p:cNvSpPr txBox="1">
            <a:spLocks noChangeArrowheads="1"/>
          </p:cNvSpPr>
          <p:nvPr/>
        </p:nvSpPr>
        <p:spPr bwMode="auto">
          <a:xfrm>
            <a:off x="3886200" y="8689491"/>
            <a:ext cx="2971800" cy="456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800" rIns="91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9pPr>
          </a:lstStyle>
          <a:p>
            <a:pPr algn="r" eaLnBrk="1" hangingPunct="1">
              <a:buClrTx/>
              <a:buFontTx/>
              <a:buNone/>
            </a:pPr>
            <a:fld id="{976DA529-85CB-448F-930E-D15CB1F65DDA}" type="slidenum">
              <a:rPr lang="en-GB" sz="1200">
                <a:solidFill>
                  <a:srgbClr val="000000"/>
                </a:solidFill>
              </a:rPr>
              <a:pPr algn="r" eaLnBrk="1" hangingPunct="1">
                <a:buClrTx/>
                <a:buFontTx/>
                <a:buNone/>
              </a:pPr>
              <a:t>8</a:t>
            </a:fld>
            <a:endParaRPr lang="en-GB" sz="1200">
              <a:solidFill>
                <a:srgbClr val="000000"/>
              </a:solidFill>
            </a:endParaRPr>
          </a:p>
        </p:txBody>
      </p:sp>
      <p:sp>
        <p:nvSpPr>
          <p:cNvPr id="21508" name="Rectangle 2"/>
          <p:cNvSpPr txBox="1">
            <a:spLocks noGrp="1" noRot="1" noChangeAspect="1" noChangeArrowheads="1" noTextEdit="1"/>
          </p:cNvSpPr>
          <p:nvPr>
            <p:ph type="sldImg"/>
          </p:nvPr>
        </p:nvSpPr>
        <p:spPr>
          <a:xfrm>
            <a:off x="1141413" y="685800"/>
            <a:ext cx="4575175" cy="3430588"/>
          </a:xfrm>
          <a:solidFill>
            <a:srgbClr val="FFFFFF"/>
          </a:solidFill>
          <a:ln/>
        </p:spPr>
      </p:sp>
      <p:sp>
        <p:nvSpPr>
          <p:cNvPr id="21509" name="Text Box 3"/>
          <p:cNvSpPr txBox="1">
            <a:spLocks noGrp="1" noChangeArrowheads="1"/>
          </p:cNvSpPr>
          <p:nvPr>
            <p:ph type="body" idx="1"/>
          </p:nvPr>
        </p:nvSpPr>
        <p:spPr>
          <a:xfrm>
            <a:off x="914400" y="4344746"/>
            <a:ext cx="5029200" cy="52836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228600" indent="-217488">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1pPr>
            <a:lvl2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2pPr>
            <a:lvl3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3pPr>
            <a:lvl4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4pPr>
            <a:lvl5pP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defRPr sz="1200">
                <a:solidFill>
                  <a:srgbClr val="000000"/>
                </a:solidFill>
                <a:latin typeface="Times New Roman" pitchFamily="16" charset="0"/>
              </a:defRPr>
            </a:lvl9pPr>
          </a:lstStyle>
          <a:p>
            <a:pPr eaLnBrk="1" hangingPunct="1">
              <a:spcBef>
                <a:spcPts val="450"/>
              </a:spcBef>
              <a:buClrTx/>
              <a:buFontTx/>
              <a:buNone/>
            </a:pPr>
            <a:r>
              <a:rPr lang="en-GB" dirty="0" smtClean="0">
                <a:ea typeface="SimSun" charset="-122"/>
              </a:rPr>
              <a:t>DO NOT show text under arrow</a:t>
            </a:r>
          </a:p>
          <a:p>
            <a:pPr eaLnBrk="1" hangingPunct="1">
              <a:spcBef>
                <a:spcPts val="450"/>
              </a:spcBef>
              <a:buClrTx/>
              <a:buFontTx/>
              <a:buNone/>
            </a:pPr>
            <a:endParaRPr lang="en-GB" i="1" dirty="0" smtClean="0">
              <a:ea typeface="SimSun" charset="-122"/>
            </a:endParaRPr>
          </a:p>
          <a:p>
            <a:pPr eaLnBrk="1" hangingPunct="1">
              <a:spcBef>
                <a:spcPts val="450"/>
              </a:spcBef>
              <a:buClrTx/>
              <a:buFontTx/>
              <a:buNone/>
            </a:pPr>
            <a:r>
              <a:rPr lang="en-GB" i="0" dirty="0" smtClean="0">
                <a:ea typeface="SimSun" charset="-122"/>
              </a:rPr>
              <a:t>Ask PPs to come into the centre</a:t>
            </a:r>
            <a:r>
              <a:rPr lang="en-GB" i="0" baseline="0" dirty="0" smtClean="0">
                <a:ea typeface="SimSun" charset="-122"/>
              </a:rPr>
              <a:t> of the room. </a:t>
            </a:r>
            <a:r>
              <a:rPr lang="en-GB" i="0" dirty="0" smtClean="0">
                <a:ea typeface="SimSun" charset="-122"/>
              </a:rPr>
              <a:t>Read out a series of activities and gesture for </a:t>
            </a:r>
            <a:r>
              <a:rPr lang="en-GB" i="0" dirty="0" err="1" smtClean="0">
                <a:ea typeface="SimSun" charset="-122"/>
              </a:rPr>
              <a:t>Pps</a:t>
            </a:r>
            <a:r>
              <a:rPr lang="en-GB" i="0" dirty="0" smtClean="0">
                <a:ea typeface="SimSun" charset="-122"/>
              </a:rPr>
              <a:t> to stand according to whether the activity is T-centred</a:t>
            </a:r>
            <a:r>
              <a:rPr lang="en-GB" i="0" baseline="0" dirty="0" smtClean="0">
                <a:ea typeface="SimSun" charset="-122"/>
              </a:rPr>
              <a:t> or S-centred:</a:t>
            </a:r>
          </a:p>
          <a:p>
            <a:pPr eaLnBrk="1" hangingPunct="1">
              <a:spcBef>
                <a:spcPts val="450"/>
              </a:spcBef>
              <a:buClrTx/>
              <a:buFontTx/>
              <a:buNone/>
            </a:pPr>
            <a:endParaRPr lang="en-GB" i="0" baseline="0" dirty="0" smtClean="0">
              <a:ea typeface="SimSun" charset="-122"/>
            </a:endParaRPr>
          </a:p>
          <a:p>
            <a:pPr marL="239712" indent="-228600" eaLnBrk="1" hangingPunct="1">
              <a:spcBef>
                <a:spcPts val="450"/>
              </a:spcBef>
              <a:buClrTx/>
              <a:buFontTx/>
              <a:buAutoNum type="arabicParenR"/>
            </a:pPr>
            <a:r>
              <a:rPr lang="en-GB" i="0" baseline="0" dirty="0" smtClean="0">
                <a:ea typeface="SimSun" charset="-122"/>
              </a:rPr>
              <a:t>Students role play in pairs</a:t>
            </a:r>
          </a:p>
          <a:p>
            <a:pPr marL="239712" indent="-228600" eaLnBrk="1" hangingPunct="1">
              <a:spcBef>
                <a:spcPts val="450"/>
              </a:spcBef>
              <a:buClrTx/>
              <a:buFontTx/>
              <a:buAutoNum type="arabicParenR"/>
            </a:pPr>
            <a:r>
              <a:rPr lang="en-GB" i="0" baseline="0" dirty="0" smtClean="0">
                <a:ea typeface="SimSun" charset="-122"/>
              </a:rPr>
              <a:t>Students do a written grammar exercise individually </a:t>
            </a:r>
          </a:p>
          <a:p>
            <a:pPr marL="239712" indent="-228600" eaLnBrk="1" hangingPunct="1">
              <a:spcBef>
                <a:spcPts val="450"/>
              </a:spcBef>
              <a:buClrTx/>
              <a:buFontTx/>
              <a:buAutoNum type="arabicParenR"/>
            </a:pPr>
            <a:r>
              <a:rPr lang="en-GB" i="0" baseline="0" dirty="0" smtClean="0">
                <a:ea typeface="SimSun" charset="-122"/>
              </a:rPr>
              <a:t>Teacher reads a story and students listen</a:t>
            </a:r>
          </a:p>
          <a:p>
            <a:pPr marL="239712" indent="-228600" eaLnBrk="1" hangingPunct="1">
              <a:spcBef>
                <a:spcPts val="450"/>
              </a:spcBef>
              <a:buClrTx/>
              <a:buFontTx/>
              <a:buAutoNum type="arabicParenR"/>
            </a:pPr>
            <a:r>
              <a:rPr lang="en-GB" i="0" baseline="0" dirty="0" smtClean="0">
                <a:ea typeface="SimSun" charset="-122"/>
              </a:rPr>
              <a:t>Students hold a class debate</a:t>
            </a:r>
          </a:p>
          <a:p>
            <a:pPr marL="239712" indent="-228600" eaLnBrk="1" hangingPunct="1">
              <a:spcBef>
                <a:spcPts val="450"/>
              </a:spcBef>
              <a:buClrTx/>
              <a:buFontTx/>
              <a:buAutoNum type="arabicParenR"/>
            </a:pPr>
            <a:r>
              <a:rPr lang="en-GB" i="0" baseline="0" dirty="0" smtClean="0">
                <a:ea typeface="SimSun" charset="-122"/>
              </a:rPr>
              <a:t>Students write about their families </a:t>
            </a:r>
          </a:p>
          <a:p>
            <a:pPr marL="239712" indent="-228600" eaLnBrk="1" hangingPunct="1">
              <a:spcBef>
                <a:spcPts val="450"/>
              </a:spcBef>
              <a:buClrTx/>
              <a:buFontTx/>
              <a:buAutoNum type="arabicParenR"/>
            </a:pPr>
            <a:r>
              <a:rPr lang="en-GB" i="0" baseline="0" dirty="0" smtClean="0">
                <a:ea typeface="SimSun" charset="-122"/>
              </a:rPr>
              <a:t>Teacher explains a grammar rule and the students copy it into their notebooks</a:t>
            </a:r>
          </a:p>
          <a:p>
            <a:pPr eaLnBrk="1" hangingPunct="1">
              <a:spcBef>
                <a:spcPts val="450"/>
              </a:spcBef>
              <a:buClrTx/>
              <a:buFontTx/>
              <a:buNone/>
            </a:pPr>
            <a:r>
              <a:rPr lang="en-GB" i="1" dirty="0" smtClean="0">
                <a:ea typeface="SimSun" charset="-122"/>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13"/>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1pPr>
            <a:lvl2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2pPr>
            <a:lvl3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3pPr>
            <a:lvl4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4pPr>
            <a:lvl5pPr eaLnBrk="0" hangingPunct="0">
              <a:tabLst>
                <a:tab pos="723900" algn="l"/>
                <a:tab pos="1447800" algn="l"/>
                <a:tab pos="2171700" algn="l"/>
                <a:tab pos="2895600" algn="l"/>
              </a:tabLst>
              <a:defRPr sz="2400">
                <a:solidFill>
                  <a:schemeClr val="bg1"/>
                </a:solidFill>
                <a:latin typeface="Times New Roman" pitchFamily="16"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a:solidFill>
                  <a:schemeClr val="bg1"/>
                </a:solidFill>
                <a:latin typeface="Times New Roman" pitchFamily="16" charset="0"/>
                <a:ea typeface="SimSun" charset="-122"/>
              </a:defRPr>
            </a:lvl9pPr>
          </a:lstStyle>
          <a:p>
            <a:pPr eaLnBrk="1" hangingPunct="1"/>
            <a:fld id="{C71B78E2-C11D-4F69-A789-C69026FDE6AB}" type="slidenum">
              <a:rPr lang="en-GB" sz="1200">
                <a:solidFill>
                  <a:srgbClr val="000000"/>
                </a:solidFill>
              </a:rPr>
              <a:pPr eaLnBrk="1" hangingPunct="1"/>
              <a:t>9</a:t>
            </a:fld>
            <a:endParaRPr lang="en-GB" sz="1200">
              <a:solidFill>
                <a:srgbClr val="000000"/>
              </a:solidFill>
            </a:endParaRPr>
          </a:p>
        </p:txBody>
      </p:sp>
      <p:sp>
        <p:nvSpPr>
          <p:cNvPr id="22531" name="Rectangle 1"/>
          <p:cNvSpPr txBox="1">
            <a:spLocks noGrp="1" noRot="1" noChangeAspect="1" noChangeArrowheads="1" noTextEdit="1"/>
          </p:cNvSpPr>
          <p:nvPr>
            <p:ph type="sldImg"/>
          </p:nvPr>
        </p:nvSpPr>
        <p:spPr>
          <a:xfrm>
            <a:off x="1150938" y="682625"/>
            <a:ext cx="4552950" cy="3414713"/>
          </a:xfrm>
          <a:solidFill>
            <a:srgbClr val="FFFFFF"/>
          </a:solidFill>
          <a:ln/>
        </p:spPr>
      </p:sp>
      <p:sp>
        <p:nvSpPr>
          <p:cNvPr id="22532" name="Text Box 2"/>
          <p:cNvSpPr txBox="1">
            <a:spLocks noGrp="1" noChangeArrowheads="1"/>
          </p:cNvSpPr>
          <p:nvPr>
            <p:ph type="body" idx="1"/>
          </p:nvPr>
        </p:nvSpPr>
        <p:spPr>
          <a:xfrm>
            <a:off x="636589" y="4238594"/>
            <a:ext cx="5483225" cy="4095064"/>
          </a:xfrm>
          <a:solidFill>
            <a:srgbClr val="FFFFFF"/>
          </a:solidFill>
          <a:ln w="9360">
            <a:solidFill>
              <a:srgbClr val="000000"/>
            </a:solidFill>
            <a:miter lim="800000"/>
          </a:ln>
        </p:spPr>
        <p:txBody>
          <a:bodyPr lIns="90720" tIns="45360" rIns="90720" bIns="4536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5100" algn="l"/>
                <a:tab pos="10779125" algn="l"/>
                <a:tab pos="10780713" algn="l"/>
              </a:tabLst>
              <a:defRPr sz="1200">
                <a:solidFill>
                  <a:srgbClr val="000000"/>
                </a:solidFill>
                <a:latin typeface="Times New Roman" pitchFamily="16" charset="0"/>
              </a:defRPr>
            </a:lvl9pPr>
          </a:lstStyle>
          <a:p>
            <a:pPr>
              <a:spcBef>
                <a:spcPts val="450"/>
              </a:spcBef>
              <a:buClrTx/>
              <a:buFontTx/>
              <a:buNone/>
            </a:pPr>
            <a:r>
              <a:rPr lang="en-GB" b="1" dirty="0" smtClean="0">
                <a:ea typeface="SimSun" charset="-122"/>
              </a:rPr>
              <a:t>Aim</a:t>
            </a:r>
            <a:r>
              <a:rPr lang="en-GB" dirty="0" smtClean="0">
                <a:ea typeface="SimSun" charset="-122"/>
              </a:rPr>
              <a:t>  to highlight the benefits for both T and </a:t>
            </a:r>
            <a:r>
              <a:rPr lang="en-GB" dirty="0" err="1" smtClean="0">
                <a:ea typeface="SimSun" charset="-122"/>
              </a:rPr>
              <a:t>Sts</a:t>
            </a:r>
            <a:r>
              <a:rPr lang="en-GB" dirty="0" smtClean="0">
                <a:ea typeface="SimSun" charset="-122"/>
              </a:rPr>
              <a:t> of SCL	</a:t>
            </a:r>
          </a:p>
          <a:p>
            <a:pPr>
              <a:spcBef>
                <a:spcPts val="450"/>
              </a:spcBef>
              <a:buClrTx/>
              <a:buFontTx/>
              <a:buNone/>
            </a:pPr>
            <a:endParaRPr lang="en-GB" b="1" dirty="0" smtClean="0">
              <a:ea typeface="SimSun" charset="-122"/>
            </a:endParaRPr>
          </a:p>
          <a:p>
            <a:pPr>
              <a:spcBef>
                <a:spcPts val="450"/>
              </a:spcBef>
              <a:buClrTx/>
              <a:buFontTx/>
              <a:buNone/>
            </a:pPr>
            <a:r>
              <a:rPr lang="en-GB" b="1" dirty="0" smtClean="0">
                <a:ea typeface="SimSun" charset="-122"/>
              </a:rPr>
              <a:t>Tutor</a:t>
            </a:r>
          </a:p>
          <a:p>
            <a:pPr>
              <a:spcBef>
                <a:spcPts val="450"/>
              </a:spcBef>
              <a:buClrTx/>
              <a:buFontTx/>
              <a:buNone/>
            </a:pPr>
            <a:r>
              <a:rPr lang="en-GB" dirty="0" smtClean="0">
                <a:ea typeface="SimSun" charset="-122"/>
              </a:rPr>
              <a:t>Before showing the slide: ……</a:t>
            </a:r>
          </a:p>
          <a:p>
            <a:pPr>
              <a:spcBef>
                <a:spcPts val="450"/>
              </a:spcBef>
              <a:buClrTx/>
              <a:buFontTx/>
              <a:buNone/>
            </a:pPr>
            <a:r>
              <a:rPr lang="en-GB" dirty="0" smtClean="0">
                <a:ea typeface="SimSun" charset="-122"/>
              </a:rPr>
              <a:t>Divide the CPs in half (</a:t>
            </a:r>
            <a:r>
              <a:rPr lang="en-GB" dirty="0" err="1" smtClean="0">
                <a:ea typeface="SimSun" charset="-122"/>
              </a:rPr>
              <a:t>ie</a:t>
            </a:r>
            <a:r>
              <a:rPr lang="en-GB" dirty="0" smtClean="0">
                <a:ea typeface="SimSun" charset="-122"/>
              </a:rPr>
              <a:t> 2 halves of the room). </a:t>
            </a:r>
          </a:p>
          <a:p>
            <a:pPr>
              <a:spcBef>
                <a:spcPts val="450"/>
              </a:spcBef>
              <a:buClrTx/>
              <a:buFontTx/>
              <a:buNone/>
            </a:pPr>
            <a:r>
              <a:rPr lang="en-GB" dirty="0" smtClean="0">
                <a:ea typeface="SimSun" charset="-122"/>
              </a:rPr>
              <a:t>Tell the CPs that they’ll be working in those 2 teams – and within those teams, in 4s or 5s. </a:t>
            </a:r>
          </a:p>
          <a:p>
            <a:pPr>
              <a:spcBef>
                <a:spcPts val="450"/>
              </a:spcBef>
              <a:buClrTx/>
              <a:buFontTx/>
              <a:buNone/>
            </a:pPr>
            <a:r>
              <a:rPr lang="en-GB" dirty="0" smtClean="0">
                <a:ea typeface="SimSun" charset="-122"/>
              </a:rPr>
              <a:t>First, ask the whole group what benefits and drawbacks</a:t>
            </a:r>
            <a:r>
              <a:rPr lang="en-GB" baseline="0" dirty="0" smtClean="0">
                <a:ea typeface="SimSun" charset="-122"/>
              </a:rPr>
              <a:t> </a:t>
            </a:r>
            <a:r>
              <a:rPr lang="en-GB" dirty="0" smtClean="0">
                <a:ea typeface="SimSun" charset="-122"/>
              </a:rPr>
              <a:t>there are to the T and </a:t>
            </a:r>
            <a:r>
              <a:rPr lang="en-GB" dirty="0" err="1" smtClean="0">
                <a:ea typeface="SimSun" charset="-122"/>
              </a:rPr>
              <a:t>Ss</a:t>
            </a:r>
            <a:r>
              <a:rPr lang="en-GB" dirty="0" smtClean="0">
                <a:ea typeface="SimSun" charset="-122"/>
              </a:rPr>
              <a:t> of SCL. Elicit one benefit or drawback for the T and one for the Ss. </a:t>
            </a:r>
            <a:br>
              <a:rPr lang="en-GB" dirty="0" smtClean="0">
                <a:ea typeface="SimSun" charset="-122"/>
              </a:rPr>
            </a:br>
            <a:r>
              <a:rPr lang="en-GB" dirty="0" smtClean="0">
                <a:ea typeface="SimSun" charset="-122"/>
              </a:rPr>
              <a:t>Then ask half the room to think about the teacher, and the other half the Ss., and ask them to brainstorm benefits and drawbacks. Give them a time limit.. – e.g. 3 minutes. I secretary per group takes notes.</a:t>
            </a:r>
          </a:p>
          <a:p>
            <a:pPr>
              <a:spcBef>
                <a:spcPts val="450"/>
              </a:spcBef>
              <a:buClrTx/>
              <a:buFontTx/>
              <a:buNone/>
            </a:pPr>
            <a:r>
              <a:rPr lang="en-GB" dirty="0" smtClean="0">
                <a:ea typeface="SimSun" charset="-122"/>
              </a:rPr>
              <a:t>Then elicit their ideas back one per group (The group secretary listens to other groups' answers and ticks off any answers they also have. They then give only new answers they have to avoid repetition. Finally show them the slide. Are there any extra benefits? Which benefits are the most important?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Show pictures</a:t>
            </a:r>
            <a:r>
              <a:rPr lang="en-GB" baseline="0" dirty="0" smtClean="0"/>
              <a:t> and elicit countries</a:t>
            </a:r>
          </a:p>
          <a:p>
            <a:r>
              <a:rPr lang="en-GB" baseline="0" dirty="0" smtClean="0"/>
              <a:t>Copy chart onto flipchart Name/France/Spain/India/Britain/USA </a:t>
            </a:r>
          </a:p>
          <a:p>
            <a:r>
              <a:rPr lang="en-GB" baseline="0" dirty="0" smtClean="0"/>
              <a:t>Ask: Have you been to….? and complete the table by ticking the appropriate boxes.</a:t>
            </a:r>
          </a:p>
          <a:p>
            <a:r>
              <a:rPr lang="en-GB" baseline="0" dirty="0" smtClean="0"/>
              <a:t>Elicit question from class and write on BB. Explain form and meaning of Present Perfect Simple. </a:t>
            </a:r>
          </a:p>
          <a:p>
            <a:r>
              <a:rPr lang="en-GB" baseline="0" dirty="0" smtClean="0"/>
              <a:t>Rub ticks off the board. Class copies the empty table and leaves space for names. Ask each other the question </a:t>
            </a:r>
            <a:r>
              <a:rPr lang="en-GB" i="1" baseline="0" dirty="0" smtClean="0"/>
              <a:t>Have you been to…? </a:t>
            </a:r>
            <a:r>
              <a:rPr lang="en-GB" i="0" baseline="0" dirty="0" smtClean="0"/>
              <a:t>And tick the appropriate boxes. Write sentences in their notebooks about the people they interviewed. </a:t>
            </a:r>
          </a:p>
          <a:p>
            <a:r>
              <a:rPr lang="en-GB" i="0" baseline="0" dirty="0" smtClean="0"/>
              <a:t>Ask how this could be adapted to their classrooms</a:t>
            </a:r>
            <a:endParaRPr lang="en-GB" i="0" dirty="0"/>
          </a:p>
        </p:txBody>
      </p:sp>
      <p:sp>
        <p:nvSpPr>
          <p:cNvPr id="4" name="Slide Number Placeholder 3"/>
          <p:cNvSpPr>
            <a:spLocks noGrp="1"/>
          </p:cNvSpPr>
          <p:nvPr>
            <p:ph type="sldNum" sz="quarter" idx="10"/>
          </p:nvPr>
        </p:nvSpPr>
        <p:spPr/>
        <p:txBody>
          <a:bodyPr/>
          <a:lstStyle/>
          <a:p>
            <a:fld id="{6345B6DD-79BC-459A-98ED-173C892B265E}" type="slidenum">
              <a:rPr lang="en-GB" smtClean="0"/>
              <a:t>10</a:t>
            </a:fld>
            <a:endParaRPr lang="en-GB"/>
          </a:p>
        </p:txBody>
      </p:sp>
    </p:spTree>
    <p:extLst>
      <p:ext uri="{BB962C8B-B14F-4D97-AF65-F5344CB8AC3E}">
        <p14:creationId xmlns:p14="http://schemas.microsoft.com/office/powerpoint/2010/main" val="3136450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300"/>
              </a:spcBef>
              <a:buClrTx/>
              <a:buFontTx/>
              <a:buNone/>
            </a:pPr>
            <a:r>
              <a:rPr lang="en-GB" dirty="0" smtClean="0">
                <a:ea typeface="SimSun" charset="-122"/>
              </a:rPr>
              <a:t>This means that we need to find ways to gradually involve students. We need to constantly be thinking about different areas and ‘levels’ of decisions - different areas in which students can be involved, and a route by which we can gradually expand this.</a:t>
            </a:r>
          </a:p>
          <a:p>
            <a:pPr eaLnBrk="1" hangingPunct="1">
              <a:spcBef>
                <a:spcPts val="450"/>
              </a:spcBef>
              <a:buClrTx/>
              <a:buFontTx/>
              <a:buNone/>
            </a:pPr>
            <a:r>
              <a:rPr lang="en-GB" dirty="0" smtClean="0">
                <a:ea typeface="SimSun" charset="-122"/>
              </a:rPr>
              <a:t>Each level of the pyramid is a level of control – by the teacher of the student. In order to move down the pyramid, it is recommended that you only move one stage at a time, and in each case whenever decision making involves the students to a greater extent, it’s important to review the decision with the </a:t>
            </a:r>
            <a:r>
              <a:rPr lang="en-GB" dirty="0" err="1" smtClean="0">
                <a:ea typeface="SimSun" charset="-122"/>
              </a:rPr>
              <a:t>Ss</a:t>
            </a:r>
            <a:r>
              <a:rPr lang="en-GB" dirty="0" smtClean="0">
                <a:ea typeface="SimSun" charset="-122"/>
              </a:rPr>
              <a:t> after the outcome of the decision.</a:t>
            </a:r>
          </a:p>
          <a:p>
            <a:pPr eaLnBrk="1" hangingPunct="1">
              <a:spcBef>
                <a:spcPts val="450"/>
              </a:spcBef>
              <a:buClrTx/>
              <a:buFontTx/>
              <a:buNone/>
            </a:pPr>
            <a:r>
              <a:rPr lang="en-GB" dirty="0" smtClean="0">
                <a:ea typeface="SimSun" charset="-122"/>
              </a:rPr>
              <a:t> </a:t>
            </a:r>
          </a:p>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11</a:t>
            </a:fld>
            <a:endParaRPr lang="en-GB"/>
          </a:p>
        </p:txBody>
      </p:sp>
    </p:spTree>
    <p:extLst>
      <p:ext uri="{BB962C8B-B14F-4D97-AF65-F5344CB8AC3E}">
        <p14:creationId xmlns:p14="http://schemas.microsoft.com/office/powerpoint/2010/main" val="3434005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 can you make your classrooms more student-centred? Keep the</a:t>
            </a:r>
            <a:r>
              <a:rPr lang="en-GB" baseline="0" dirty="0" smtClean="0"/>
              <a:t> points in mind from the discussions in the session.</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12</a:t>
            </a:fld>
            <a:endParaRPr lang="en-GB"/>
          </a:p>
        </p:txBody>
      </p:sp>
    </p:spTree>
    <p:extLst>
      <p:ext uri="{BB962C8B-B14F-4D97-AF65-F5344CB8AC3E}">
        <p14:creationId xmlns:p14="http://schemas.microsoft.com/office/powerpoint/2010/main" val="113873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1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1pPr>
            <a:lvl2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2pPr>
            <a:lvl3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3pPr>
            <a:lvl4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4pPr>
            <a:lvl5pPr eaLnBrk="0" hangingPunct="0">
              <a:tabLst>
                <a:tab pos="723900" algn="l"/>
                <a:tab pos="1447800" algn="l"/>
                <a:tab pos="2171700" algn="l"/>
                <a:tab pos="2895600"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400" b="1">
                <a:solidFill>
                  <a:schemeClr val="bg1"/>
                </a:solidFill>
                <a:latin typeface="Comic Sans MS" pitchFamily="64" charset="0"/>
                <a:ea typeface="SimSun" charset="-122"/>
              </a:defRPr>
            </a:lvl9pPr>
          </a:lstStyle>
          <a:p>
            <a:pPr eaLnBrk="1" hangingPunct="1"/>
            <a:fld id="{5FF4FBF8-4B51-4455-913C-25092680C7EF}" type="slidenum">
              <a:rPr lang="en-GB" sz="1200">
                <a:solidFill>
                  <a:srgbClr val="000000"/>
                </a:solidFill>
                <a:latin typeface="Times New Roman" pitchFamily="16" charset="0"/>
              </a:rPr>
              <a:pPr eaLnBrk="1" hangingPunct="1"/>
              <a:t>14</a:t>
            </a:fld>
            <a:endParaRPr lang="en-GB" sz="1200">
              <a:solidFill>
                <a:srgbClr val="000000"/>
              </a:solidFill>
              <a:latin typeface="Times New Roman" pitchFamily="16" charset="0"/>
            </a:endParaRPr>
          </a:p>
        </p:txBody>
      </p:sp>
      <p:sp>
        <p:nvSpPr>
          <p:cNvPr id="19459" name="Rectangle 1"/>
          <p:cNvSpPr txBox="1">
            <a:spLocks noGrp="1" noRot="1" noChangeAspect="1" noChangeArrowheads="1" noTextEdit="1"/>
          </p:cNvSpPr>
          <p:nvPr>
            <p:ph type="sldImg"/>
          </p:nvPr>
        </p:nvSpPr>
        <p:spPr>
          <a:xfrm>
            <a:off x="1268413" y="649288"/>
            <a:ext cx="4324350" cy="3243262"/>
          </a:xfrm>
          <a:solidFill>
            <a:srgbClr val="FFFFFF"/>
          </a:solidFill>
          <a:ln/>
        </p:spPr>
      </p:sp>
      <p:sp>
        <p:nvSpPr>
          <p:cNvPr id="19460" name="Text Box 2"/>
          <p:cNvSpPr txBox="1">
            <a:spLocks noGrp="1" noChangeArrowheads="1"/>
          </p:cNvSpPr>
          <p:nvPr>
            <p:ph type="body" idx="1"/>
          </p:nvPr>
        </p:nvSpPr>
        <p:spPr>
          <a:xfrm>
            <a:off x="686118" y="4108718"/>
            <a:ext cx="5488941" cy="389246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hangingPunct="1">
              <a:spcBef>
                <a:spcPts val="450"/>
              </a:spcBef>
              <a:buClrTx/>
              <a:buFontTx/>
              <a:buNone/>
            </a:pPr>
            <a:r>
              <a:rPr lang="en-GB" b="1" dirty="0" smtClean="0">
                <a:latin typeface="Calibri" pitchFamily="32" charset="0"/>
                <a:ea typeface="ＭＳ Ｐゴシック" pitchFamily="32" charset="-128"/>
              </a:rPr>
              <a:t>Red lorry yellow</a:t>
            </a:r>
            <a:r>
              <a:rPr lang="en-GB" b="1" baseline="0" dirty="0" smtClean="0">
                <a:latin typeface="Calibri" pitchFamily="32" charset="0"/>
                <a:ea typeface="ＭＳ Ｐゴシック" pitchFamily="32" charset="-128"/>
              </a:rPr>
              <a:t> lorry (X3)</a:t>
            </a:r>
          </a:p>
          <a:p>
            <a:pPr eaLnBrk="1" hangingPunct="1">
              <a:spcBef>
                <a:spcPts val="450"/>
              </a:spcBef>
              <a:buClrTx/>
              <a:buFontTx/>
              <a:buNone/>
            </a:pPr>
            <a:r>
              <a:rPr lang="en-GB" b="1" baseline="0" dirty="0" smtClean="0">
                <a:latin typeface="Calibri" pitchFamily="32" charset="0"/>
                <a:ea typeface="ＭＳ Ｐゴシック" pitchFamily="32" charset="-128"/>
              </a:rPr>
              <a:t>Three thin trees and three tall trees</a:t>
            </a:r>
          </a:p>
          <a:p>
            <a:pPr eaLnBrk="1" hangingPunct="1">
              <a:spcBef>
                <a:spcPts val="450"/>
              </a:spcBef>
              <a:buClrTx/>
              <a:buFontTx/>
              <a:buNone/>
            </a:pPr>
            <a:endParaRPr lang="en-GB" dirty="0" smtClean="0">
              <a:latin typeface="Calibri" pitchFamily="32" charset="0"/>
              <a:ea typeface="ＭＳ Ｐゴシック" pitchFamily="32" charset="-128"/>
            </a:endParaRPr>
          </a:p>
          <a:p>
            <a:pPr eaLnBrk="1" hangingPunct="1">
              <a:spcBef>
                <a:spcPts val="450"/>
              </a:spcBef>
              <a:buClrTx/>
              <a:buFontTx/>
              <a:buNone/>
            </a:pPr>
            <a:r>
              <a:rPr lang="en-GB" dirty="0" smtClean="0">
                <a:latin typeface="Calibri" pitchFamily="32" charset="0"/>
                <a:ea typeface="ＭＳ Ｐゴシック" pitchFamily="32" charset="-128"/>
              </a:rPr>
              <a:t>Put them into three or four teams arranged in a long line. The person at the front of each line has to say the tongue twister as quickly and accurately as they can. Then the next person as a race. If one of the team messes up it goes back to the first person to start again. If it's too hard to monitor then you can do each line individually and time them (if you do it like this, just split the class into 2 teams. It will be quicker)</a:t>
            </a:r>
          </a:p>
          <a:p>
            <a:pPr eaLnBrk="1" hangingPunct="1">
              <a:spcBef>
                <a:spcPts val="450"/>
              </a:spcBef>
              <a:buClrTx/>
              <a:buFontTx/>
              <a:buNone/>
            </a:pPr>
            <a:endParaRPr lang="en-GB" dirty="0" smtClean="0">
              <a:latin typeface="Calibri" pitchFamily="32" charset="0"/>
              <a:ea typeface="ＭＳ Ｐゴシック" pitchFamily="32" charset="-128"/>
            </a:endParaRPr>
          </a:p>
        </p:txBody>
      </p:sp>
      <p:sp>
        <p:nvSpPr>
          <p:cNvPr id="19461" name="Text Box 3"/>
          <p:cNvSpPr txBox="1">
            <a:spLocks noChangeArrowheads="1"/>
          </p:cNvSpPr>
          <p:nvPr/>
        </p:nvSpPr>
        <p:spPr bwMode="auto">
          <a:xfrm>
            <a:off x="3886413" y="8215934"/>
            <a:ext cx="2973176" cy="43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9pPr>
          </a:lstStyle>
          <a:p>
            <a:pPr algn="r" eaLnBrk="1" hangingPunct="1">
              <a:buClrTx/>
              <a:buFontTx/>
              <a:buNone/>
            </a:pPr>
            <a:fld id="{7E5FF5D8-211F-4F7B-B642-AF7D9F48FB67}" type="slidenum">
              <a:rPr lang="en-US" sz="1200" b="0">
                <a:solidFill>
                  <a:srgbClr val="000000"/>
                </a:solidFill>
              </a:rPr>
              <a:pPr algn="r" eaLnBrk="1" hangingPunct="1">
                <a:buClrTx/>
                <a:buFontTx/>
                <a:buNone/>
              </a:pPr>
              <a:t>14</a:t>
            </a:fld>
            <a:endParaRPr lang="en-US" sz="1200" b="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2D7ADD2-FF91-4AEE-A78B-BC60CBAC8476}" type="datetimeFigureOut">
              <a:rPr lang="en-GB" smtClean="0"/>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409387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D7ADD2-FF91-4AEE-A78B-BC60CBAC8476}" type="datetimeFigureOut">
              <a:rPr lang="en-GB" smtClean="0"/>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3111922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D7ADD2-FF91-4AEE-A78B-BC60CBAC8476}" type="datetimeFigureOut">
              <a:rPr lang="en-GB" smtClean="0"/>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4177547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D7ADD2-FF91-4AEE-A78B-BC60CBAC8476}" type="datetimeFigureOut">
              <a:rPr lang="en-GB" smtClean="0"/>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90722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D7ADD2-FF91-4AEE-A78B-BC60CBAC8476}" type="datetimeFigureOut">
              <a:rPr lang="en-GB" smtClean="0"/>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3343274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2D7ADD2-FF91-4AEE-A78B-BC60CBAC8476}" type="datetimeFigureOut">
              <a:rPr lang="en-GB" smtClean="0"/>
              <a:t>21/08/2017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1434575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2D7ADD2-FF91-4AEE-A78B-BC60CBAC8476}" type="datetimeFigureOut">
              <a:rPr lang="en-GB" smtClean="0"/>
              <a:t>21/08/2017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4147217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2D7ADD2-FF91-4AEE-A78B-BC60CBAC8476}" type="datetimeFigureOut">
              <a:rPr lang="en-GB" smtClean="0"/>
              <a:t>21/08/2017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3827482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D7ADD2-FF91-4AEE-A78B-BC60CBAC8476}" type="datetimeFigureOut">
              <a:rPr lang="en-GB" smtClean="0"/>
              <a:t>21/08/2017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1659773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D7ADD2-FF91-4AEE-A78B-BC60CBAC8476}" type="datetimeFigureOut">
              <a:rPr lang="en-GB" smtClean="0"/>
              <a:t>21/08/2017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121037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D7ADD2-FF91-4AEE-A78B-BC60CBAC8476}" type="datetimeFigureOut">
              <a:rPr lang="en-GB" smtClean="0"/>
              <a:t>21/08/2017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3756699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D7ADD2-FF91-4AEE-A78B-BC60CBAC8476}" type="datetimeFigureOut">
              <a:rPr lang="en-GB" smtClean="0"/>
              <a:t>21/08/2017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852EB1-A9FC-492D-B51F-30602D63176F}" type="slidenum">
              <a:rPr lang="en-GB" smtClean="0"/>
              <a:t>‹#›</a:t>
            </a:fld>
            <a:endParaRPr lang="en-GB"/>
          </a:p>
        </p:txBody>
      </p:sp>
    </p:spTree>
    <p:extLst>
      <p:ext uri="{BB962C8B-B14F-4D97-AF65-F5344CB8AC3E}">
        <p14:creationId xmlns:p14="http://schemas.microsoft.com/office/powerpoint/2010/main" val="308380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mailto:mail@jschoenmann.plus.com"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708920"/>
            <a:ext cx="8496944" cy="1470025"/>
          </a:xfrm>
        </p:spPr>
        <p:txBody>
          <a:bodyPr>
            <a:normAutofit/>
          </a:bodyPr>
          <a:lstStyle/>
          <a:p>
            <a:r>
              <a:rPr lang="en-GB" b="1" dirty="0" smtClean="0"/>
              <a:t>ELT Teacher Training Course</a:t>
            </a:r>
            <a:br>
              <a:rPr lang="en-GB" b="1" dirty="0" smtClean="0"/>
            </a:br>
            <a:r>
              <a:rPr lang="en-GB" dirty="0" smtClean="0"/>
              <a:t>Thessaloniki, August 18</a:t>
            </a:r>
            <a:r>
              <a:rPr lang="en-GB" baseline="30000" dirty="0" smtClean="0"/>
              <a:t>th</a:t>
            </a:r>
            <a:r>
              <a:rPr lang="en-GB" dirty="0" smtClean="0"/>
              <a:t> 2017</a:t>
            </a:r>
            <a:endParaRPr lang="en-GB" dirty="0"/>
          </a:p>
        </p:txBody>
      </p:sp>
      <p:sp>
        <p:nvSpPr>
          <p:cNvPr id="3" name="Subtitle 2"/>
          <p:cNvSpPr>
            <a:spLocks noGrp="1"/>
          </p:cNvSpPr>
          <p:nvPr>
            <p:ph type="subTitle" idx="1"/>
          </p:nvPr>
        </p:nvSpPr>
        <p:spPr>
          <a:xfrm>
            <a:off x="4572000" y="4869160"/>
            <a:ext cx="4384808" cy="1343000"/>
          </a:xfrm>
        </p:spPr>
        <p:txBody>
          <a:bodyPr/>
          <a:lstStyle/>
          <a:p>
            <a:pPr algn="r"/>
            <a:endParaRPr lang="en-GB" dirty="0" smtClean="0"/>
          </a:p>
          <a:p>
            <a:pPr algn="r"/>
            <a:r>
              <a:rPr lang="en-GB" i="1" dirty="0" smtClean="0">
                <a:solidFill>
                  <a:schemeClr val="tx1"/>
                </a:solidFill>
              </a:rPr>
              <a:t>Julietta Schoenmann, UK</a:t>
            </a:r>
            <a:endParaRPr lang="en-GB" i="1" dirty="0">
              <a:solidFill>
                <a:schemeClr val="tx1"/>
              </a:solidFill>
            </a:endParaRPr>
          </a:p>
        </p:txBody>
      </p:sp>
      <p:sp>
        <p:nvSpPr>
          <p:cNvPr id="4" name="TextBox 3"/>
          <p:cNvSpPr txBox="1"/>
          <p:nvPr/>
        </p:nvSpPr>
        <p:spPr>
          <a:xfrm>
            <a:off x="1331640" y="764704"/>
            <a:ext cx="6984776" cy="1862048"/>
          </a:xfrm>
          <a:prstGeom prst="rect">
            <a:avLst/>
          </a:prstGeom>
          <a:noFill/>
        </p:spPr>
        <p:txBody>
          <a:bodyPr wrap="square" rtlCol="0">
            <a:spAutoFit/>
          </a:bodyPr>
          <a:lstStyle/>
          <a:p>
            <a:pPr algn="ctr"/>
            <a:r>
              <a:rPr lang="en-GB" sz="11500" dirty="0" smtClean="0">
                <a:latin typeface="Brush Script MT" pitchFamily="66" charset="0"/>
              </a:rPr>
              <a:t>Welcome!</a:t>
            </a:r>
            <a:endParaRPr lang="en-GB" sz="11500" dirty="0">
              <a:latin typeface="Brush Script MT" pitchFamily="66" charset="0"/>
            </a:endParaRPr>
          </a:p>
        </p:txBody>
      </p:sp>
      <p:pic>
        <p:nvPicPr>
          <p:cNvPr id="6" name="Picture 4" descr="Image result for thessalonik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991" y="4221088"/>
            <a:ext cx="3147905" cy="2318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809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Grammar in context</a:t>
            </a:r>
            <a:endParaRPr lang="en-GB" dirty="0"/>
          </a:p>
        </p:txBody>
      </p:sp>
      <p:pic>
        <p:nvPicPr>
          <p:cNvPr id="10242" name="Picture 2" descr="Image result for Fra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462" y="1340768"/>
            <a:ext cx="3104340" cy="1745358"/>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barcelon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73384" y="1340768"/>
            <a:ext cx="2763112" cy="1840924"/>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Image result for Indi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578" y="3861048"/>
            <a:ext cx="307234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Image result for britain landmark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79" y="4672404"/>
            <a:ext cx="3199255" cy="1996955"/>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Image result for usa landmark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61727" y="2617643"/>
            <a:ext cx="2522441" cy="1891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8834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4"/>
          <p:cNvGrpSpPr>
            <a:grpSpLocks/>
          </p:cNvGrpSpPr>
          <p:nvPr/>
        </p:nvGrpSpPr>
        <p:grpSpPr bwMode="auto">
          <a:xfrm>
            <a:off x="0" y="428625"/>
            <a:ext cx="9144000" cy="6000750"/>
            <a:chOff x="0" y="0"/>
            <a:chExt cx="19999" cy="20000"/>
          </a:xfrm>
        </p:grpSpPr>
        <p:sp>
          <p:nvSpPr>
            <p:cNvPr id="10243" name="Line 25"/>
            <p:cNvSpPr>
              <a:spLocks noChangeShapeType="1"/>
            </p:cNvSpPr>
            <p:nvPr/>
          </p:nvSpPr>
          <p:spPr bwMode="auto">
            <a:xfrm flipH="1">
              <a:off x="0" y="0"/>
              <a:ext cx="9168" cy="17334"/>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44" name="Line 26"/>
            <p:cNvSpPr>
              <a:spLocks noChangeShapeType="1"/>
            </p:cNvSpPr>
            <p:nvPr/>
          </p:nvSpPr>
          <p:spPr bwMode="auto">
            <a:xfrm>
              <a:off x="9165" y="0"/>
              <a:ext cx="10834" cy="14668"/>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45" name="Line 27"/>
            <p:cNvSpPr>
              <a:spLocks noChangeShapeType="1"/>
            </p:cNvSpPr>
            <p:nvPr/>
          </p:nvSpPr>
          <p:spPr bwMode="auto">
            <a:xfrm>
              <a:off x="9165" y="0"/>
              <a:ext cx="3335" cy="20000"/>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46" name="Line 28"/>
            <p:cNvSpPr>
              <a:spLocks noChangeShapeType="1"/>
            </p:cNvSpPr>
            <p:nvPr/>
          </p:nvSpPr>
          <p:spPr bwMode="auto">
            <a:xfrm>
              <a:off x="0" y="17329"/>
              <a:ext cx="12500" cy="2671"/>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47" name="Line 29"/>
            <p:cNvSpPr>
              <a:spLocks noChangeShapeType="1"/>
            </p:cNvSpPr>
            <p:nvPr/>
          </p:nvSpPr>
          <p:spPr bwMode="auto">
            <a:xfrm flipH="1">
              <a:off x="12498" y="14663"/>
              <a:ext cx="7501" cy="533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48" name="Line 30"/>
            <p:cNvSpPr>
              <a:spLocks noChangeShapeType="1"/>
            </p:cNvSpPr>
            <p:nvPr/>
          </p:nvSpPr>
          <p:spPr bwMode="auto">
            <a:xfrm>
              <a:off x="1250" y="15330"/>
              <a:ext cx="10834" cy="2004"/>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49" name="Line 31"/>
            <p:cNvSpPr>
              <a:spLocks noChangeShapeType="1"/>
            </p:cNvSpPr>
            <p:nvPr/>
          </p:nvSpPr>
          <p:spPr bwMode="auto">
            <a:xfrm flipH="1">
              <a:off x="12081" y="13330"/>
              <a:ext cx="6668" cy="4004"/>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0" name="Line 32"/>
            <p:cNvSpPr>
              <a:spLocks noChangeShapeType="1"/>
            </p:cNvSpPr>
            <p:nvPr/>
          </p:nvSpPr>
          <p:spPr bwMode="auto">
            <a:xfrm>
              <a:off x="2083" y="13330"/>
              <a:ext cx="9584" cy="1338"/>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1" name="Line 33"/>
            <p:cNvSpPr>
              <a:spLocks noChangeShapeType="1"/>
            </p:cNvSpPr>
            <p:nvPr/>
          </p:nvSpPr>
          <p:spPr bwMode="auto">
            <a:xfrm>
              <a:off x="3677" y="10178"/>
              <a:ext cx="7229" cy="884"/>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2" name="Line 34"/>
            <p:cNvSpPr>
              <a:spLocks noChangeShapeType="1"/>
            </p:cNvSpPr>
            <p:nvPr/>
          </p:nvSpPr>
          <p:spPr bwMode="auto">
            <a:xfrm>
              <a:off x="4999" y="7998"/>
              <a:ext cx="5419" cy="671"/>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3" name="Line 35"/>
            <p:cNvSpPr>
              <a:spLocks noChangeShapeType="1"/>
            </p:cNvSpPr>
            <p:nvPr/>
          </p:nvSpPr>
          <p:spPr bwMode="auto">
            <a:xfrm>
              <a:off x="5832" y="5999"/>
              <a:ext cx="4340" cy="453"/>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4" name="Line 36"/>
            <p:cNvSpPr>
              <a:spLocks noChangeShapeType="1"/>
            </p:cNvSpPr>
            <p:nvPr/>
          </p:nvSpPr>
          <p:spPr bwMode="auto">
            <a:xfrm flipH="1">
              <a:off x="10354" y="5138"/>
              <a:ext cx="2502" cy="1337"/>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5" name="Line 37"/>
            <p:cNvSpPr>
              <a:spLocks noChangeShapeType="1"/>
            </p:cNvSpPr>
            <p:nvPr/>
          </p:nvSpPr>
          <p:spPr bwMode="auto">
            <a:xfrm flipH="1">
              <a:off x="10770" y="7035"/>
              <a:ext cx="3446" cy="1713"/>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6" name="Line 38"/>
            <p:cNvSpPr>
              <a:spLocks noChangeShapeType="1"/>
            </p:cNvSpPr>
            <p:nvPr/>
          </p:nvSpPr>
          <p:spPr bwMode="auto">
            <a:xfrm flipH="1">
              <a:off x="11028" y="8507"/>
              <a:ext cx="4229" cy="2458"/>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7" name="Line 39"/>
            <p:cNvSpPr>
              <a:spLocks noChangeShapeType="1"/>
            </p:cNvSpPr>
            <p:nvPr/>
          </p:nvSpPr>
          <p:spPr bwMode="auto">
            <a:xfrm flipH="1">
              <a:off x="11664" y="11252"/>
              <a:ext cx="5737" cy="3416"/>
            </a:xfrm>
            <a:prstGeom prst="line">
              <a:avLst/>
            </a:prstGeom>
            <a:noFill/>
            <a:ln w="12700">
              <a:solidFill>
                <a:srgbClr val="00206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8" name="Rectangle 40"/>
            <p:cNvSpPr>
              <a:spLocks noChangeArrowheads="1"/>
            </p:cNvSpPr>
            <p:nvPr/>
          </p:nvSpPr>
          <p:spPr bwMode="auto">
            <a:xfrm>
              <a:off x="6665" y="3994"/>
              <a:ext cx="3336" cy="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lstStyle/>
            <a:p>
              <a:pPr algn="ctr">
                <a:spcAft>
                  <a:spcPts val="1000"/>
                </a:spcAft>
              </a:pPr>
              <a:r>
                <a:rPr lang="en-US">
                  <a:solidFill>
                    <a:schemeClr val="tx1"/>
                  </a:solidFill>
                  <a:latin typeface="Calibri" pitchFamily="32" charset="0"/>
                </a:rPr>
                <a:t>The task</a:t>
              </a:r>
              <a:endParaRPr lang="en-US">
                <a:solidFill>
                  <a:schemeClr val="tx1"/>
                </a:solidFill>
              </a:endParaRPr>
            </a:p>
          </p:txBody>
        </p:sp>
        <p:sp>
          <p:nvSpPr>
            <p:cNvPr id="10259" name="Rectangle 41"/>
            <p:cNvSpPr>
              <a:spLocks noChangeArrowheads="1"/>
            </p:cNvSpPr>
            <p:nvPr/>
          </p:nvSpPr>
          <p:spPr bwMode="auto">
            <a:xfrm rot="199888">
              <a:off x="6249" y="6665"/>
              <a:ext cx="3752"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lstStyle/>
            <a:p>
              <a:pPr algn="ctr">
                <a:spcAft>
                  <a:spcPts val="1000"/>
                </a:spcAft>
              </a:pPr>
              <a:r>
                <a:rPr lang="en-US">
                  <a:solidFill>
                    <a:schemeClr val="tx1"/>
                  </a:solidFill>
                  <a:latin typeface="Calibri" pitchFamily="32" charset="0"/>
                </a:rPr>
                <a:t>The unit</a:t>
              </a:r>
              <a:endParaRPr lang="en-US">
                <a:solidFill>
                  <a:schemeClr val="tx1"/>
                </a:solidFill>
              </a:endParaRPr>
            </a:p>
          </p:txBody>
        </p:sp>
        <p:sp>
          <p:nvSpPr>
            <p:cNvPr id="10260" name="Rectangle 42"/>
            <p:cNvSpPr>
              <a:spLocks noChangeArrowheads="1"/>
            </p:cNvSpPr>
            <p:nvPr/>
          </p:nvSpPr>
          <p:spPr bwMode="auto">
            <a:xfrm rot="304481">
              <a:off x="4582" y="8665"/>
              <a:ext cx="6252"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lstStyle/>
            <a:p>
              <a:pPr algn="ctr">
                <a:spcAft>
                  <a:spcPts val="1000"/>
                </a:spcAft>
              </a:pPr>
              <a:r>
                <a:rPr lang="en-US">
                  <a:solidFill>
                    <a:schemeClr val="tx1"/>
                  </a:solidFill>
                  <a:latin typeface="Calibri" pitchFamily="32" charset="0"/>
                </a:rPr>
                <a:t>The book</a:t>
              </a:r>
              <a:endParaRPr lang="en-US">
                <a:solidFill>
                  <a:schemeClr val="tx1"/>
                </a:solidFill>
              </a:endParaRPr>
            </a:p>
          </p:txBody>
        </p:sp>
        <p:sp>
          <p:nvSpPr>
            <p:cNvPr id="10261" name="Rectangle 43"/>
            <p:cNvSpPr>
              <a:spLocks noChangeArrowheads="1"/>
            </p:cNvSpPr>
            <p:nvPr/>
          </p:nvSpPr>
          <p:spPr bwMode="auto">
            <a:xfrm rot="232252">
              <a:off x="3475" y="10894"/>
              <a:ext cx="7502" cy="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lstStyle/>
            <a:p>
              <a:pPr algn="ctr">
                <a:spcAft>
                  <a:spcPts val="1000"/>
                </a:spcAft>
              </a:pPr>
              <a:endParaRPr lang="en-US" sz="800">
                <a:solidFill>
                  <a:schemeClr val="tx1"/>
                </a:solidFill>
                <a:latin typeface="Calibri" pitchFamily="32" charset="0"/>
              </a:endParaRPr>
            </a:p>
            <a:p>
              <a:pPr algn="ctr">
                <a:spcAft>
                  <a:spcPts val="1000"/>
                </a:spcAft>
              </a:pPr>
              <a:r>
                <a:rPr lang="en-US">
                  <a:solidFill>
                    <a:schemeClr val="tx1"/>
                  </a:solidFill>
                  <a:latin typeface="Calibri" pitchFamily="32" charset="0"/>
                </a:rPr>
                <a:t>Other activities</a:t>
              </a:r>
              <a:endParaRPr lang="en-US">
                <a:solidFill>
                  <a:schemeClr val="tx1"/>
                </a:solidFill>
              </a:endParaRPr>
            </a:p>
          </p:txBody>
        </p:sp>
        <p:sp>
          <p:nvSpPr>
            <p:cNvPr id="10262" name="Rectangle 44"/>
            <p:cNvSpPr>
              <a:spLocks noChangeArrowheads="1"/>
            </p:cNvSpPr>
            <p:nvPr/>
          </p:nvSpPr>
          <p:spPr bwMode="auto">
            <a:xfrm rot="323416">
              <a:off x="3333" y="14659"/>
              <a:ext cx="7501" cy="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lstStyle/>
            <a:p>
              <a:pPr algn="ctr">
                <a:spcAft>
                  <a:spcPts val="1000"/>
                </a:spcAft>
              </a:pPr>
              <a:r>
                <a:rPr lang="en-US">
                  <a:solidFill>
                    <a:schemeClr val="tx1"/>
                  </a:solidFill>
                  <a:latin typeface="Calibri" pitchFamily="32" charset="0"/>
                </a:rPr>
                <a:t>The syllabus</a:t>
              </a:r>
              <a:endParaRPr lang="en-US">
                <a:solidFill>
                  <a:schemeClr val="tx1"/>
                </a:solidFill>
              </a:endParaRPr>
            </a:p>
          </p:txBody>
        </p:sp>
        <p:sp>
          <p:nvSpPr>
            <p:cNvPr id="10263" name="Rectangle 45"/>
            <p:cNvSpPr>
              <a:spLocks noChangeArrowheads="1"/>
            </p:cNvSpPr>
            <p:nvPr/>
          </p:nvSpPr>
          <p:spPr bwMode="auto">
            <a:xfrm rot="427210">
              <a:off x="2916" y="16663"/>
              <a:ext cx="7502" cy="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lstStyle/>
            <a:p>
              <a:pPr algn="ctr">
                <a:spcAft>
                  <a:spcPts val="1000"/>
                </a:spcAft>
              </a:pPr>
              <a:r>
                <a:rPr lang="en-US">
                  <a:solidFill>
                    <a:schemeClr val="tx1"/>
                  </a:solidFill>
                  <a:latin typeface="Calibri" pitchFamily="32" charset="0"/>
                </a:rPr>
                <a:t>The curriculum</a:t>
              </a:r>
              <a:endParaRPr lang="en-US">
                <a:solidFill>
                  <a:schemeClr val="tx1"/>
                </a:solidFill>
              </a:endParaRPr>
            </a:p>
          </p:txBody>
        </p:sp>
      </p:grpSp>
    </p:spTree>
    <p:extLst>
      <p:ext uri="{BB962C8B-B14F-4D97-AF65-F5344CB8AC3E}">
        <p14:creationId xmlns:p14="http://schemas.microsoft.com/office/powerpoint/2010/main" val="2907596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ELT charter</a:t>
            </a:r>
            <a:endParaRPr lang="en-GB" dirty="0"/>
          </a:p>
        </p:txBody>
      </p:sp>
      <p:sp>
        <p:nvSpPr>
          <p:cNvPr id="4" name="Vertical Scroll 3"/>
          <p:cNvSpPr/>
          <p:nvPr/>
        </p:nvSpPr>
        <p:spPr>
          <a:xfrm>
            <a:off x="1547664" y="1236254"/>
            <a:ext cx="5760640" cy="5328592"/>
          </a:xfrm>
          <a:prstGeom prst="vertic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smtClean="0">
                <a:solidFill>
                  <a:schemeClr val="tx1"/>
                </a:solidFill>
                <a:latin typeface="Segoe Print" pitchFamily="2" charset="0"/>
              </a:rPr>
              <a:t>We believe….</a:t>
            </a:r>
          </a:p>
          <a:p>
            <a:pPr algn="ctr"/>
            <a:endParaRPr lang="en-GB" dirty="0">
              <a:solidFill>
                <a:schemeClr val="tx1"/>
              </a:solidFill>
              <a:latin typeface="Segoe Print" pitchFamily="2" charset="0"/>
            </a:endParaRPr>
          </a:p>
          <a:p>
            <a:pPr algn="ctr"/>
            <a:endParaRPr lang="en-GB" dirty="0" smtClean="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smtClean="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smtClean="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smtClean="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smtClean="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smtClean="0">
              <a:solidFill>
                <a:schemeClr val="tx1"/>
              </a:solidFill>
              <a:latin typeface="Segoe Print" pitchFamily="2" charset="0"/>
            </a:endParaRPr>
          </a:p>
          <a:p>
            <a:endParaRPr lang="en-GB" dirty="0">
              <a:solidFill>
                <a:schemeClr val="tx1"/>
              </a:solidFill>
              <a:latin typeface="Segoe Print" pitchFamily="2" charset="0"/>
            </a:endParaRPr>
          </a:p>
        </p:txBody>
      </p:sp>
    </p:spTree>
    <p:extLst>
      <p:ext uri="{BB962C8B-B14F-4D97-AF65-F5344CB8AC3E}">
        <p14:creationId xmlns:p14="http://schemas.microsoft.com/office/powerpoint/2010/main" val="1247361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Pronunciation</a:t>
            </a:r>
            <a:endParaRPr lang="en-GB" dirty="0"/>
          </a:p>
        </p:txBody>
      </p:sp>
      <p:sp>
        <p:nvSpPr>
          <p:cNvPr id="3" name="Content Placeholder 2"/>
          <p:cNvSpPr>
            <a:spLocks noGrp="1"/>
          </p:cNvSpPr>
          <p:nvPr>
            <p:ph idx="1"/>
          </p:nvPr>
        </p:nvSpPr>
        <p:spPr/>
        <p:txBody>
          <a:bodyPr/>
          <a:lstStyle/>
          <a:p>
            <a:pPr marL="0" indent="0">
              <a:buNone/>
            </a:pPr>
            <a:r>
              <a:rPr lang="en-GB" i="1" dirty="0" smtClean="0"/>
              <a:t>By the end of the session you’ll have:</a:t>
            </a:r>
          </a:p>
          <a:p>
            <a:r>
              <a:rPr lang="en-GB" dirty="0" smtClean="0"/>
              <a:t>participated in 3 practical pronunciation activities</a:t>
            </a:r>
          </a:p>
          <a:p>
            <a:r>
              <a:rPr lang="en-GB" dirty="0" smtClean="0"/>
              <a:t>analysed different aspects of pronunciation </a:t>
            </a:r>
          </a:p>
          <a:p>
            <a:r>
              <a:rPr lang="en-GB" dirty="0" smtClean="0"/>
              <a:t>considered their practical implications for the classroom</a:t>
            </a:r>
          </a:p>
          <a:p>
            <a:endParaRPr lang="en-GB" dirty="0" smtClean="0"/>
          </a:p>
          <a:p>
            <a:pPr marL="0" indent="0">
              <a:buNone/>
            </a:pPr>
            <a:endParaRPr lang="en-GB" dirty="0"/>
          </a:p>
        </p:txBody>
      </p:sp>
    </p:spTree>
    <p:extLst>
      <p:ext uri="{BB962C8B-B14F-4D97-AF65-F5344CB8AC3E}">
        <p14:creationId xmlns:p14="http://schemas.microsoft.com/office/powerpoint/2010/main" val="41799037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428624" y="263525"/>
            <a:ext cx="810381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9pPr>
          </a:lstStyle>
          <a:p>
            <a:pPr algn="ctr" eaLnBrk="1" hangingPunct="1">
              <a:buClrTx/>
              <a:buFontTx/>
              <a:buNone/>
            </a:pPr>
            <a:r>
              <a:rPr lang="en-GB" sz="4400" b="0" dirty="0" smtClean="0">
                <a:solidFill>
                  <a:schemeClr val="tx1"/>
                </a:solidFill>
                <a:latin typeface="+mj-lt"/>
              </a:rPr>
              <a:t>Tongue twisters</a:t>
            </a:r>
            <a:endParaRPr lang="en-GB" sz="4400" b="0" dirty="0">
              <a:solidFill>
                <a:schemeClr val="tx1"/>
              </a:solidFill>
              <a:latin typeface="+mj-lt"/>
            </a:endParaRPr>
          </a:p>
        </p:txBody>
      </p:sp>
      <p:pic>
        <p:nvPicPr>
          <p:cNvPr id="2052" name="Picture 4" descr="Image result for queue of people"/>
          <p:cNvPicPr>
            <a:picLocks noChangeAspect="1" noChangeArrowheads="1"/>
          </p:cNvPicPr>
          <p:nvPr/>
        </p:nvPicPr>
        <p:blipFill rotWithShape="1">
          <a:blip r:embed="rId3">
            <a:extLst>
              <a:ext uri="{28A0092B-C50C-407E-A947-70E740481C1C}">
                <a14:useLocalDpi xmlns:a14="http://schemas.microsoft.com/office/drawing/2010/main" val="0"/>
              </a:ext>
            </a:extLst>
          </a:blip>
          <a:srcRect t="13438" b="21752"/>
          <a:stretch/>
        </p:blipFill>
        <p:spPr bwMode="auto">
          <a:xfrm>
            <a:off x="827584" y="1452750"/>
            <a:ext cx="7367571" cy="4775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455644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428624" y="263525"/>
            <a:ext cx="82915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9pPr>
          </a:lstStyle>
          <a:p>
            <a:pPr eaLnBrk="1" hangingPunct="1">
              <a:buClrTx/>
              <a:buFontTx/>
              <a:buNone/>
            </a:pPr>
            <a:r>
              <a:rPr lang="en-GB" sz="4400" b="0" dirty="0">
                <a:solidFill>
                  <a:schemeClr val="tx1"/>
                </a:solidFill>
                <a:latin typeface="+mj-lt"/>
              </a:rPr>
              <a:t>Pronunciation </a:t>
            </a:r>
            <a:r>
              <a:rPr lang="en-GB" sz="4400" b="0" dirty="0" smtClean="0">
                <a:solidFill>
                  <a:schemeClr val="tx1"/>
                </a:solidFill>
                <a:latin typeface="+mj-lt"/>
              </a:rPr>
              <a:t>is…</a:t>
            </a:r>
            <a:endParaRPr lang="en-GB" sz="4400" b="0" dirty="0">
              <a:solidFill>
                <a:schemeClr val="tx1"/>
              </a:solidFill>
              <a:latin typeface="+mj-lt"/>
            </a:endParaRPr>
          </a:p>
        </p:txBody>
      </p:sp>
      <p:sp>
        <p:nvSpPr>
          <p:cNvPr id="8194" name="Text Box 2"/>
          <p:cNvSpPr txBox="1">
            <a:spLocks noChangeArrowheads="1"/>
          </p:cNvSpPr>
          <p:nvPr/>
        </p:nvSpPr>
        <p:spPr bwMode="auto">
          <a:xfrm>
            <a:off x="642938" y="1214438"/>
            <a:ext cx="8077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36550"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1pPr>
            <a:lvl2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2pPr>
            <a:lvl3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3pPr>
            <a:lvl4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4pPr>
            <a:lvl5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9pPr>
          </a:lstStyle>
          <a:p>
            <a:pPr eaLnBrk="1" hangingPunct="1">
              <a:lnSpc>
                <a:spcPct val="50000"/>
              </a:lnSpc>
              <a:spcBef>
                <a:spcPts val="1750"/>
              </a:spcBef>
              <a:buClrTx/>
              <a:buFontTx/>
              <a:buNone/>
            </a:pPr>
            <a:endParaRPr lang="en-US" sz="3600" b="0" dirty="0" smtClean="0">
              <a:solidFill>
                <a:srgbClr val="000080"/>
              </a:solidFill>
              <a:latin typeface="Arial" charset="0"/>
            </a:endParaRPr>
          </a:p>
          <a:p>
            <a:pPr marL="0" indent="0" eaLnBrk="1" hangingPunct="1">
              <a:spcBef>
                <a:spcPts val="768"/>
              </a:spcBef>
              <a:buClrTx/>
              <a:buFontTx/>
              <a:buNone/>
            </a:pPr>
            <a:r>
              <a:rPr lang="en-US" sz="3600" b="0" dirty="0" smtClean="0">
                <a:solidFill>
                  <a:schemeClr val="tx1"/>
                </a:solidFill>
                <a:latin typeface="Arial" charset="0"/>
              </a:rPr>
              <a:t>…a set of systems (sounds, stress and intonation) which combine together to create spoken language that any English speaker can understand…</a:t>
            </a:r>
            <a:endParaRPr lang="en-US" sz="3600" b="0" dirty="0">
              <a:solidFill>
                <a:schemeClr val="tx1"/>
              </a:solidFill>
              <a:latin typeface="Arial" charset="0"/>
            </a:endParaRPr>
          </a:p>
        </p:txBody>
      </p:sp>
    </p:spTree>
    <p:extLst>
      <p:ext uri="{BB962C8B-B14F-4D97-AF65-F5344CB8AC3E}">
        <p14:creationId xmlns:p14="http://schemas.microsoft.com/office/powerpoint/2010/main" val="292615215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8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285750" y="192088"/>
            <a:ext cx="8678738" cy="932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9pPr>
          </a:lstStyle>
          <a:p>
            <a:pPr eaLnBrk="1" hangingPunct="1">
              <a:buClrTx/>
              <a:buFontTx/>
              <a:buNone/>
            </a:pPr>
            <a:r>
              <a:rPr lang="en-GB" sz="4400" b="0" dirty="0" smtClean="0">
                <a:solidFill>
                  <a:schemeClr val="tx1"/>
                </a:solidFill>
                <a:latin typeface="+mj-lt"/>
              </a:rPr>
              <a:t>The most common sound in English </a:t>
            </a:r>
            <a:endParaRPr lang="en-GB" sz="4400" b="0" dirty="0">
              <a:solidFill>
                <a:schemeClr val="tx1"/>
              </a:solidFill>
              <a:latin typeface="+mj-lt"/>
            </a:endParaRPr>
          </a:p>
        </p:txBody>
      </p:sp>
      <p:sp>
        <p:nvSpPr>
          <p:cNvPr id="8196" name="Rectangle 3"/>
          <p:cNvSpPr>
            <a:spLocks noChangeArrowheads="1"/>
          </p:cNvSpPr>
          <p:nvPr/>
        </p:nvSpPr>
        <p:spPr bwMode="auto">
          <a:xfrm>
            <a:off x="1503188" y="5661248"/>
            <a:ext cx="6453188"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600" b="0" dirty="0">
                <a:solidFill>
                  <a:srgbClr val="000080"/>
                </a:solidFill>
                <a:latin typeface="Arial" charset="0"/>
              </a:rPr>
              <a:t> </a:t>
            </a:r>
            <a:r>
              <a:rPr lang="en-US" sz="3600" b="0" dirty="0">
                <a:solidFill>
                  <a:srgbClr val="0000FF"/>
                </a:solidFill>
                <a:latin typeface="Arial" charset="0"/>
                <a:cs typeface="Arial" charset="0"/>
              </a:rPr>
              <a:t>Ə</a:t>
            </a:r>
            <a:r>
              <a:rPr lang="en-US" sz="3600" b="0" dirty="0">
                <a:solidFill>
                  <a:srgbClr val="000080"/>
                </a:solidFill>
                <a:latin typeface="Arial" charset="0"/>
                <a:cs typeface="Arial" charset="0"/>
              </a:rPr>
              <a:t> </a:t>
            </a:r>
            <a:r>
              <a:rPr lang="en-US" sz="3600" b="0" dirty="0" err="1">
                <a:solidFill>
                  <a:srgbClr val="000080"/>
                </a:solidFill>
                <a:latin typeface="Arial" charset="0"/>
              </a:rPr>
              <a:t>def</a:t>
            </a:r>
            <a:r>
              <a:rPr lang="en-US" sz="3600" b="0" dirty="0" err="1">
                <a:solidFill>
                  <a:srgbClr val="0000FF"/>
                </a:solidFill>
                <a:latin typeface="Arial" charset="0"/>
                <a:cs typeface="Arial" charset="0"/>
              </a:rPr>
              <a:t>ə</a:t>
            </a:r>
            <a:r>
              <a:rPr lang="en-US" sz="3600" b="0" dirty="0" err="1">
                <a:solidFill>
                  <a:srgbClr val="000080"/>
                </a:solidFill>
                <a:latin typeface="Arial" charset="0"/>
              </a:rPr>
              <a:t>nit</a:t>
            </a:r>
            <a:r>
              <a:rPr lang="en-US" sz="3600" b="0" dirty="0" err="1">
                <a:solidFill>
                  <a:srgbClr val="0000FF"/>
                </a:solidFill>
                <a:latin typeface="Arial" charset="0"/>
                <a:cs typeface="Arial" charset="0"/>
              </a:rPr>
              <a:t>ə</a:t>
            </a:r>
            <a:r>
              <a:rPr lang="en-US" sz="3600" b="0" dirty="0" err="1">
                <a:solidFill>
                  <a:srgbClr val="000080"/>
                </a:solidFill>
                <a:latin typeface="Arial" charset="0"/>
              </a:rPr>
              <a:t>n</a:t>
            </a:r>
            <a:r>
              <a:rPr lang="en-US" sz="3600" b="0" dirty="0">
                <a:solidFill>
                  <a:srgbClr val="000080"/>
                </a:solidFill>
                <a:latin typeface="Arial" charset="0"/>
              </a:rPr>
              <a:t> </a:t>
            </a:r>
            <a:r>
              <a:rPr lang="en-US" sz="3600" b="0" dirty="0" err="1">
                <a:solidFill>
                  <a:srgbClr val="0000FF"/>
                </a:solidFill>
                <a:latin typeface="Arial" charset="0"/>
                <a:cs typeface="Arial" charset="0"/>
              </a:rPr>
              <a:t>ə</a:t>
            </a:r>
            <a:r>
              <a:rPr lang="en-US" sz="3600" b="0" dirty="0" err="1">
                <a:solidFill>
                  <a:srgbClr val="000080"/>
                </a:solidFill>
                <a:latin typeface="Arial" charset="0"/>
              </a:rPr>
              <a:t>f</a:t>
            </a:r>
            <a:r>
              <a:rPr lang="en-US" sz="3600" b="0" dirty="0">
                <a:solidFill>
                  <a:srgbClr val="000080"/>
                </a:solidFill>
                <a:latin typeface="Arial" charset="0"/>
              </a:rPr>
              <a:t>  </a:t>
            </a:r>
            <a:r>
              <a:rPr lang="en-US" sz="3600" b="0" dirty="0" err="1">
                <a:solidFill>
                  <a:srgbClr val="000080"/>
                </a:solidFill>
                <a:latin typeface="Arial" charset="0"/>
              </a:rPr>
              <a:t>pr</a:t>
            </a:r>
            <a:r>
              <a:rPr lang="en-US" sz="3600" b="0" dirty="0" err="1">
                <a:solidFill>
                  <a:srgbClr val="0000FF"/>
                </a:solidFill>
                <a:latin typeface="Arial" charset="0"/>
                <a:cs typeface="Arial" charset="0"/>
              </a:rPr>
              <a:t>ə</a:t>
            </a:r>
            <a:r>
              <a:rPr lang="en-US" sz="3600" b="0" dirty="0" err="1">
                <a:solidFill>
                  <a:srgbClr val="000080"/>
                </a:solidFill>
                <a:latin typeface="Arial" charset="0"/>
              </a:rPr>
              <a:t>nunciat</a:t>
            </a:r>
            <a:r>
              <a:rPr lang="en-US" sz="3600" b="0" dirty="0" err="1">
                <a:solidFill>
                  <a:srgbClr val="0000FF"/>
                </a:solidFill>
                <a:latin typeface="Arial" charset="0"/>
                <a:cs typeface="Arial" charset="0"/>
              </a:rPr>
              <a:t>ə</a:t>
            </a:r>
            <a:r>
              <a:rPr lang="en-US" sz="3600" b="0" dirty="0" err="1">
                <a:solidFill>
                  <a:srgbClr val="000080"/>
                </a:solidFill>
                <a:latin typeface="Arial" charset="0"/>
              </a:rPr>
              <a:t>n</a:t>
            </a:r>
            <a:endParaRPr lang="en-US" sz="3600" b="0" dirty="0">
              <a:solidFill>
                <a:srgbClr val="000080"/>
              </a:solidFill>
              <a:latin typeface="Arial" charset="0"/>
            </a:endParaRPr>
          </a:p>
        </p:txBody>
      </p:sp>
      <p:sp>
        <p:nvSpPr>
          <p:cNvPr id="9220" name="Text Box 4"/>
          <p:cNvSpPr txBox="1">
            <a:spLocks noChangeArrowheads="1"/>
          </p:cNvSpPr>
          <p:nvPr/>
        </p:nvSpPr>
        <p:spPr bwMode="auto">
          <a:xfrm>
            <a:off x="571500" y="1643063"/>
            <a:ext cx="807720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42900" indent="-336550"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1pPr>
            <a:lvl2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2pPr>
            <a:lvl3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3pPr>
            <a:lvl4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4pPr>
            <a:lvl5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chemeClr val="bg1"/>
                </a:solidFill>
                <a:latin typeface="Comic Sans MS" pitchFamily="64" charset="0"/>
                <a:ea typeface="SimSun" charset="-122"/>
              </a:defRPr>
            </a:lvl9pPr>
          </a:lstStyle>
          <a:p>
            <a:pPr algn="ctr" eaLnBrk="1" hangingPunct="1">
              <a:spcBef>
                <a:spcPts val="2000"/>
              </a:spcBef>
              <a:buClrTx/>
              <a:buFontTx/>
              <a:buNone/>
            </a:pPr>
            <a:r>
              <a:rPr lang="en-US" sz="3200" b="0" dirty="0" smtClean="0">
                <a:solidFill>
                  <a:schemeClr val="tx1"/>
                </a:solidFill>
                <a:latin typeface="Arial" charset="0"/>
                <a:ea typeface="ＭＳ Ｐゴシック" pitchFamily="32" charset="-128"/>
              </a:rPr>
              <a:t>The </a:t>
            </a:r>
            <a:r>
              <a:rPr lang="en-US" sz="3200" b="0" i="1" dirty="0" smtClean="0">
                <a:solidFill>
                  <a:schemeClr val="tx1"/>
                </a:solidFill>
                <a:latin typeface="Arial" charset="0"/>
                <a:ea typeface="ＭＳ Ｐゴシック" pitchFamily="32" charset="-128"/>
              </a:rPr>
              <a:t>schwa</a:t>
            </a:r>
            <a:endParaRPr lang="en-US" sz="3200" b="0" i="1" dirty="0">
              <a:solidFill>
                <a:schemeClr val="tx1"/>
              </a:solidFill>
              <a:latin typeface="Arial" charset="0"/>
              <a:ea typeface="ＭＳ Ｐゴシック" pitchFamily="32" charset="-128"/>
            </a:endParaRPr>
          </a:p>
          <a:p>
            <a:pPr algn="ctr" eaLnBrk="1" hangingPunct="1">
              <a:spcBef>
                <a:spcPts val="2000"/>
              </a:spcBef>
              <a:buClrTx/>
              <a:buFontTx/>
              <a:buNone/>
            </a:pPr>
            <a:endParaRPr lang="en-US" sz="3200" b="0" i="1" dirty="0">
              <a:solidFill>
                <a:schemeClr val="tx1"/>
              </a:solidFill>
              <a:latin typeface="Arial" charset="0"/>
              <a:ea typeface="ＭＳ Ｐゴシック" pitchFamily="32" charset="-128"/>
            </a:endParaRPr>
          </a:p>
        </p:txBody>
      </p:sp>
      <p:pic>
        <p:nvPicPr>
          <p:cNvPr id="3074" name="Picture 2" descr="Image result for schwa"/>
          <p:cNvPicPr>
            <a:picLocks noChangeAspect="1" noChangeArrowheads="1"/>
          </p:cNvPicPr>
          <p:nvPr/>
        </p:nvPicPr>
        <p:blipFill rotWithShape="1">
          <a:blip r:embed="rId3">
            <a:extLst>
              <a:ext uri="{28A0092B-C50C-407E-A947-70E740481C1C}">
                <a14:useLocalDpi xmlns:a14="http://schemas.microsoft.com/office/drawing/2010/main" val="0"/>
              </a:ext>
            </a:extLst>
          </a:blip>
          <a:srcRect l="21605" t="24628" r="20419" b="22493"/>
          <a:stretch/>
        </p:blipFill>
        <p:spPr bwMode="auto">
          <a:xfrm>
            <a:off x="3209024" y="2541940"/>
            <a:ext cx="3381555" cy="3084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9436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indefinite" fill="hold">
                                          <p:stCondLst>
                                            <p:cond delay="0"/>
                                          </p:stCondLst>
                                        </p:cTn>
                                        <p:tgtEl>
                                          <p:spTgt spid="92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does pronunciation include?</a:t>
            </a:r>
            <a:endParaRPr lang="en-GB" dirty="0"/>
          </a:p>
        </p:txBody>
      </p:sp>
      <p:sp>
        <p:nvSpPr>
          <p:cNvPr id="3" name="Content Placeholder 2"/>
          <p:cNvSpPr>
            <a:spLocks noGrp="1"/>
          </p:cNvSpPr>
          <p:nvPr>
            <p:ph idx="1"/>
          </p:nvPr>
        </p:nvSpPr>
        <p:spPr>
          <a:xfrm>
            <a:off x="457200" y="1600200"/>
            <a:ext cx="8229600" cy="4997152"/>
          </a:xfrm>
        </p:spPr>
        <p:txBody>
          <a:bodyPr>
            <a:normAutofit/>
          </a:bodyPr>
          <a:lstStyle/>
          <a:p>
            <a:pPr>
              <a:spcBef>
                <a:spcPts val="450"/>
              </a:spcBef>
              <a:buFont typeface="Calibri" pitchFamily="32" charset="0"/>
              <a:buChar char="•"/>
            </a:pPr>
            <a:r>
              <a:rPr lang="en-GB" dirty="0" smtClean="0">
                <a:latin typeface="Calibri" pitchFamily="32" charset="0"/>
                <a:ea typeface="ＭＳ Ｐゴシック" pitchFamily="32" charset="-128"/>
              </a:rPr>
              <a:t>Sounds</a:t>
            </a:r>
            <a:endParaRPr lang="en-GB" dirty="0">
              <a:latin typeface="Calibri" pitchFamily="32" charset="0"/>
              <a:ea typeface="ＭＳ Ｐゴシック" pitchFamily="32" charset="-128"/>
            </a:endParaRPr>
          </a:p>
          <a:p>
            <a:pPr>
              <a:spcBef>
                <a:spcPts val="450"/>
              </a:spcBef>
              <a:buFont typeface="Calibri" pitchFamily="32" charset="0"/>
              <a:buChar char="•"/>
            </a:pPr>
            <a:r>
              <a:rPr lang="en-GB" dirty="0" smtClean="0">
                <a:latin typeface="Calibri" pitchFamily="32" charset="0"/>
                <a:ea typeface="ＭＳ Ｐゴシック" pitchFamily="32" charset="-128"/>
              </a:rPr>
              <a:t>Word stress </a:t>
            </a:r>
          </a:p>
          <a:p>
            <a:pPr>
              <a:spcBef>
                <a:spcPts val="450"/>
              </a:spcBef>
              <a:buFont typeface="Calibri" pitchFamily="32" charset="0"/>
              <a:buChar char="•"/>
            </a:pPr>
            <a:r>
              <a:rPr lang="en-GB" dirty="0" smtClean="0">
                <a:latin typeface="Calibri" pitchFamily="32" charset="0"/>
                <a:ea typeface="ＭＳ Ｐゴシック" pitchFamily="32" charset="-128"/>
              </a:rPr>
              <a:t>Sentence stress</a:t>
            </a:r>
          </a:p>
          <a:p>
            <a:pPr>
              <a:spcBef>
                <a:spcPts val="450"/>
              </a:spcBef>
              <a:buFont typeface="Calibri" pitchFamily="32" charset="0"/>
              <a:buChar char="•"/>
            </a:pPr>
            <a:r>
              <a:rPr lang="en-GB" dirty="0" smtClean="0">
                <a:latin typeface="Calibri" pitchFamily="32" charset="0"/>
                <a:ea typeface="ＭＳ Ｐゴシック" pitchFamily="32" charset="-128"/>
              </a:rPr>
              <a:t>Strong </a:t>
            </a:r>
            <a:r>
              <a:rPr lang="en-GB" dirty="0">
                <a:latin typeface="Calibri" pitchFamily="32" charset="0"/>
                <a:ea typeface="ＭＳ Ｐゴシック" pitchFamily="32" charset="-128"/>
              </a:rPr>
              <a:t>and weak </a:t>
            </a:r>
            <a:r>
              <a:rPr lang="en-GB" dirty="0" smtClean="0">
                <a:latin typeface="Calibri" pitchFamily="32" charset="0"/>
                <a:ea typeface="ＭＳ Ｐゴシック" pitchFamily="32" charset="-128"/>
              </a:rPr>
              <a:t>forms</a:t>
            </a:r>
            <a:endParaRPr lang="en-GB" dirty="0">
              <a:latin typeface="Calibri" pitchFamily="32" charset="0"/>
              <a:ea typeface="ＭＳ Ｐゴシック" pitchFamily="32" charset="-128"/>
            </a:endParaRPr>
          </a:p>
          <a:p>
            <a:pPr>
              <a:spcBef>
                <a:spcPts val="450"/>
              </a:spcBef>
              <a:buFont typeface="Calibri" pitchFamily="32" charset="0"/>
              <a:buChar char="•"/>
            </a:pPr>
            <a:r>
              <a:rPr lang="en-GB" dirty="0" smtClean="0">
                <a:latin typeface="Calibri" pitchFamily="32" charset="0"/>
                <a:ea typeface="ＭＳ Ｐゴシック" pitchFamily="32" charset="-128"/>
              </a:rPr>
              <a:t>Rhythm</a:t>
            </a:r>
            <a:endParaRPr lang="en-GB" dirty="0">
              <a:latin typeface="Calibri" pitchFamily="32" charset="0"/>
              <a:ea typeface="ＭＳ Ｐゴシック" pitchFamily="32" charset="-128"/>
            </a:endParaRPr>
          </a:p>
          <a:p>
            <a:pPr>
              <a:spcBef>
                <a:spcPts val="450"/>
              </a:spcBef>
              <a:buFont typeface="Calibri" pitchFamily="32" charset="0"/>
              <a:buChar char="•"/>
            </a:pPr>
            <a:r>
              <a:rPr lang="en-GB" dirty="0" smtClean="0">
                <a:latin typeface="Calibri" pitchFamily="32" charset="0"/>
                <a:ea typeface="ＭＳ Ｐゴシック" pitchFamily="32" charset="-128"/>
              </a:rPr>
              <a:t>Intonation</a:t>
            </a:r>
          </a:p>
          <a:p>
            <a:pPr>
              <a:spcBef>
                <a:spcPts val="450"/>
              </a:spcBef>
              <a:buFont typeface="Calibri" pitchFamily="32" charset="0"/>
              <a:buChar char="•"/>
            </a:pPr>
            <a:r>
              <a:rPr lang="en-GB" dirty="0" smtClean="0">
                <a:latin typeface="Calibri" pitchFamily="32" charset="0"/>
                <a:ea typeface="ＭＳ Ｐゴシック" pitchFamily="32" charset="-128"/>
              </a:rPr>
              <a:t>The </a:t>
            </a:r>
            <a:r>
              <a:rPr lang="en-GB" dirty="0">
                <a:latin typeface="Calibri" pitchFamily="32" charset="0"/>
                <a:ea typeface="ＭＳ Ｐゴシック" pitchFamily="32" charset="-128"/>
              </a:rPr>
              <a:t>phonetic alphabet: /æ/, /a:/, /g/, /ʒ/ …</a:t>
            </a:r>
          </a:p>
          <a:p>
            <a:pPr>
              <a:spcBef>
                <a:spcPts val="450"/>
              </a:spcBef>
              <a:buFont typeface="Calibri" pitchFamily="32" charset="0"/>
              <a:buChar char="•"/>
            </a:pPr>
            <a:r>
              <a:rPr lang="en-GB" dirty="0" smtClean="0">
                <a:latin typeface="Calibri" pitchFamily="32" charset="0"/>
                <a:ea typeface="ＭＳ Ｐゴシック" pitchFamily="32" charset="-128"/>
              </a:rPr>
              <a:t>Spelling</a:t>
            </a:r>
            <a:endParaRPr lang="en-GB" dirty="0"/>
          </a:p>
        </p:txBody>
      </p:sp>
    </p:spTree>
    <p:extLst>
      <p:ext uri="{BB962C8B-B14F-4D97-AF65-F5344CB8AC3E}">
        <p14:creationId xmlns:p14="http://schemas.microsoft.com/office/powerpoint/2010/main" val="305651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428625" y="406400"/>
            <a:ext cx="68580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Comic Sans MS" pitchFamily="64" charset="0"/>
                <a:ea typeface="SimSun" charset="-122"/>
              </a:defRPr>
            </a:lvl9pPr>
          </a:lstStyle>
          <a:p>
            <a:pPr eaLnBrk="1" hangingPunct="1">
              <a:buClrTx/>
              <a:buFontTx/>
              <a:buNone/>
            </a:pPr>
            <a:r>
              <a:rPr lang="en-GB" sz="4400" b="0" dirty="0">
                <a:solidFill>
                  <a:schemeClr val="tx1"/>
                </a:solidFill>
                <a:latin typeface="+mj-lt"/>
              </a:rPr>
              <a:t>Sound charts</a:t>
            </a:r>
          </a:p>
        </p:txBody>
      </p:sp>
      <p:pic>
        <p:nvPicPr>
          <p:cNvPr id="92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90663" y="-26050875"/>
            <a:ext cx="268605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220" name="Text Box 3"/>
          <p:cNvSpPr txBox="1">
            <a:spLocks noChangeArrowheads="1"/>
          </p:cNvSpPr>
          <p:nvPr/>
        </p:nvSpPr>
        <p:spPr bwMode="auto">
          <a:xfrm>
            <a:off x="395288" y="1484313"/>
            <a:ext cx="8497887" cy="419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457200" indent="-457200" eaLnBrk="0" hangingPunc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1pPr>
            <a:lvl2pPr eaLnBrk="0" hangingPunc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2pPr>
            <a:lvl3pPr eaLnBrk="0" hangingPunc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3pPr>
            <a:lvl4pPr eaLnBrk="0" hangingPunc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4pPr>
            <a:lvl5pPr eaLnBrk="0" hangingPunc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chemeClr val="bg1"/>
                </a:solidFill>
                <a:latin typeface="Comic Sans MS" pitchFamily="64" charset="0"/>
                <a:ea typeface="SimSun" charset="-122"/>
              </a:defRPr>
            </a:lvl9pPr>
          </a:lstStyle>
          <a:p>
            <a:pPr marL="0" indent="0" eaLnBrk="1" hangingPunct="1">
              <a:spcBef>
                <a:spcPts val="1750"/>
              </a:spcBef>
              <a:buClr>
                <a:srgbClr val="000070"/>
              </a:buClr>
            </a:pPr>
            <a:r>
              <a:rPr lang="en-US" sz="3200" b="0" dirty="0" smtClean="0">
                <a:solidFill>
                  <a:schemeClr val="tx1"/>
                </a:solidFill>
                <a:latin typeface="+mn-lt"/>
                <a:ea typeface="ＭＳ Ｐゴシック" pitchFamily="32" charset="-128"/>
              </a:rPr>
              <a:t>1) Identify </a:t>
            </a:r>
            <a:r>
              <a:rPr lang="en-US" sz="3200" b="0" dirty="0">
                <a:solidFill>
                  <a:schemeClr val="tx1"/>
                </a:solidFill>
                <a:latin typeface="+mn-lt"/>
                <a:ea typeface="ＭＳ Ｐゴシック" pitchFamily="32" charset="-128"/>
              </a:rPr>
              <a:t>the words</a:t>
            </a:r>
          </a:p>
          <a:p>
            <a:pPr marL="0" indent="0" eaLnBrk="1" hangingPunct="1">
              <a:spcBef>
                <a:spcPts val="1750"/>
              </a:spcBef>
              <a:buClr>
                <a:srgbClr val="000070"/>
              </a:buClr>
            </a:pPr>
            <a:r>
              <a:rPr lang="en-US" sz="3200" b="0" dirty="0" smtClean="0">
                <a:solidFill>
                  <a:schemeClr val="tx1"/>
                </a:solidFill>
                <a:latin typeface="+mn-lt"/>
                <a:ea typeface="ＭＳ Ｐゴシック" pitchFamily="32" charset="-128"/>
              </a:rPr>
              <a:t>2) Identify </a:t>
            </a:r>
            <a:r>
              <a:rPr lang="en-US" sz="3200" b="0" dirty="0">
                <a:solidFill>
                  <a:schemeClr val="tx1"/>
                </a:solidFill>
                <a:latin typeface="+mn-lt"/>
                <a:ea typeface="ＭＳ Ｐゴシック" pitchFamily="32" charset="-128"/>
              </a:rPr>
              <a:t>the sounds</a:t>
            </a:r>
          </a:p>
          <a:p>
            <a:pPr marL="0" indent="0" eaLnBrk="1" hangingPunct="1">
              <a:spcBef>
                <a:spcPts val="1750"/>
              </a:spcBef>
              <a:buClr>
                <a:srgbClr val="000070"/>
              </a:buClr>
            </a:pPr>
            <a:r>
              <a:rPr lang="en-US" sz="3200" b="0" dirty="0" smtClean="0">
                <a:solidFill>
                  <a:schemeClr val="tx1"/>
                </a:solidFill>
                <a:latin typeface="+mn-lt"/>
                <a:ea typeface="ＭＳ Ｐゴシック" pitchFamily="32" charset="-128"/>
              </a:rPr>
              <a:t>3) Choose </a:t>
            </a:r>
            <a:r>
              <a:rPr lang="en-US" sz="3200" b="0" dirty="0">
                <a:solidFill>
                  <a:schemeClr val="tx1"/>
                </a:solidFill>
                <a:latin typeface="+mn-lt"/>
                <a:ea typeface="ＭＳ Ｐゴシック" pitchFamily="32" charset="-128"/>
              </a:rPr>
              <a:t>those you’d work on with your learners</a:t>
            </a:r>
          </a:p>
          <a:p>
            <a:pPr marL="0" indent="0" eaLnBrk="1" hangingPunct="1">
              <a:spcBef>
                <a:spcPts val="1750"/>
              </a:spcBef>
              <a:buClr>
                <a:srgbClr val="000070"/>
              </a:buClr>
            </a:pPr>
            <a:r>
              <a:rPr lang="en-US" sz="3200" b="0" dirty="0" smtClean="0">
                <a:solidFill>
                  <a:schemeClr val="tx1"/>
                </a:solidFill>
                <a:latin typeface="+mn-lt"/>
                <a:ea typeface="ＭＳ Ｐゴシック" pitchFamily="32" charset="-128"/>
              </a:rPr>
              <a:t>4) How </a:t>
            </a:r>
            <a:r>
              <a:rPr lang="en-US" sz="3200" b="0" dirty="0">
                <a:solidFill>
                  <a:schemeClr val="tx1"/>
                </a:solidFill>
                <a:latin typeface="+mn-lt"/>
                <a:ea typeface="ＭＳ Ｐゴシック" pitchFamily="32" charset="-128"/>
              </a:rPr>
              <a:t>would you do work on them?</a:t>
            </a:r>
          </a:p>
          <a:p>
            <a:pPr marL="0" indent="0" eaLnBrk="1" hangingPunct="1">
              <a:spcBef>
                <a:spcPts val="1750"/>
              </a:spcBef>
              <a:buClr>
                <a:srgbClr val="000070"/>
              </a:buClr>
            </a:pPr>
            <a:r>
              <a:rPr lang="en-GB" sz="3200" b="0" dirty="0" smtClean="0">
                <a:solidFill>
                  <a:schemeClr val="tx1"/>
                </a:solidFill>
                <a:latin typeface="+mn-lt"/>
                <a:ea typeface="ＭＳ Ｐゴシック" pitchFamily="32" charset="-128"/>
              </a:rPr>
              <a:t>5) How </a:t>
            </a:r>
            <a:r>
              <a:rPr lang="en-GB" sz="3200" b="0" dirty="0">
                <a:solidFill>
                  <a:schemeClr val="tx1"/>
                </a:solidFill>
                <a:latin typeface="+mn-lt"/>
                <a:ea typeface="ＭＳ Ｐゴシック" pitchFamily="32" charset="-128"/>
              </a:rPr>
              <a:t>could you use a chart like this for correcting errors with sounds</a:t>
            </a:r>
            <a:r>
              <a:rPr lang="tr-TR" sz="3200" b="0" dirty="0">
                <a:solidFill>
                  <a:schemeClr val="tx1"/>
                </a:solidFill>
                <a:latin typeface="+mn-lt"/>
                <a:ea typeface="ＭＳ Ｐゴシック" pitchFamily="32" charset="-128"/>
              </a:rPr>
              <a:t>?</a:t>
            </a:r>
          </a:p>
          <a:p>
            <a:pPr eaLnBrk="1" hangingPunct="1">
              <a:spcBef>
                <a:spcPts val="1750"/>
              </a:spcBef>
              <a:buClrTx/>
              <a:buFontTx/>
              <a:buNone/>
            </a:pPr>
            <a:endParaRPr lang="en-US" sz="3200" b="0" dirty="0">
              <a:solidFill>
                <a:schemeClr val="tx1"/>
              </a:solidFill>
              <a:latin typeface="+mn-lt"/>
              <a:ea typeface="ＭＳ Ｐゴシック" pitchFamily="32" charset="-128"/>
            </a:endParaRPr>
          </a:p>
          <a:p>
            <a:pPr eaLnBrk="1" hangingPunct="1">
              <a:spcBef>
                <a:spcPts val="2250"/>
              </a:spcBef>
              <a:buClrTx/>
              <a:buFontTx/>
              <a:buNone/>
            </a:pPr>
            <a:endParaRPr lang="en-US" sz="3200" b="0" dirty="0">
              <a:solidFill>
                <a:schemeClr val="tx1"/>
              </a:solidFill>
              <a:latin typeface="+mn-lt"/>
              <a:ea typeface="ＭＳ Ｐゴシック" pitchFamily="32" charset="-128"/>
            </a:endParaRPr>
          </a:p>
          <a:p>
            <a:pPr eaLnBrk="1" hangingPunct="1">
              <a:spcBef>
                <a:spcPts val="2250"/>
              </a:spcBef>
              <a:buClrTx/>
              <a:buFontTx/>
              <a:buNone/>
            </a:pPr>
            <a:endParaRPr lang="en-US" sz="3200" b="0" dirty="0">
              <a:solidFill>
                <a:schemeClr val="tx1"/>
              </a:solidFill>
              <a:latin typeface="+mn-lt"/>
              <a:ea typeface="ＭＳ Ｐゴシック" pitchFamily="32" charset="-128"/>
            </a:endParaRPr>
          </a:p>
        </p:txBody>
      </p:sp>
      <p:pic>
        <p:nvPicPr>
          <p:cNvPr id="922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6203" t="11179" r="52443" b="57062"/>
          <a:stretch>
            <a:fillRect/>
          </a:stretch>
        </p:blipFill>
        <p:spPr bwMode="auto">
          <a:xfrm>
            <a:off x="6036469" y="281782"/>
            <a:ext cx="2500312" cy="2405062"/>
          </a:xfrm>
          <a:prstGeom prst="rect">
            <a:avLst/>
          </a:prstGeom>
          <a:noFill/>
          <a:ln w="28440">
            <a:solidFill>
              <a:srgbClr val="000066"/>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7709719"/>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My Bonnie Lies Over the Ocean</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My Bonnie lies over the ocean</a:t>
            </a:r>
          </a:p>
          <a:p>
            <a:pPr marL="0" indent="0">
              <a:buNone/>
            </a:pPr>
            <a:r>
              <a:rPr lang="en-GB" dirty="0" smtClean="0"/>
              <a:t>My Bonnie lies over the sea</a:t>
            </a:r>
          </a:p>
          <a:p>
            <a:pPr marL="0" indent="0">
              <a:buNone/>
            </a:pPr>
            <a:r>
              <a:rPr lang="en-GB" dirty="0"/>
              <a:t>My Bonnie lies over the ocean</a:t>
            </a:r>
          </a:p>
          <a:p>
            <a:pPr marL="0" indent="0">
              <a:buNone/>
            </a:pPr>
            <a:r>
              <a:rPr lang="en-GB" dirty="0" smtClean="0"/>
              <a:t>Oh bring back my </a:t>
            </a:r>
            <a:r>
              <a:rPr lang="en-GB" dirty="0"/>
              <a:t>Bonnie </a:t>
            </a:r>
            <a:r>
              <a:rPr lang="en-GB" dirty="0" smtClean="0"/>
              <a:t>to me</a:t>
            </a:r>
          </a:p>
          <a:p>
            <a:pPr marL="0" indent="0">
              <a:buNone/>
            </a:pPr>
            <a:r>
              <a:rPr lang="en-GB" dirty="0" smtClean="0"/>
              <a:t>Bring back, bring back, </a:t>
            </a:r>
          </a:p>
          <a:p>
            <a:pPr marL="0" indent="0">
              <a:buNone/>
            </a:pPr>
            <a:r>
              <a:rPr lang="en-GB" dirty="0" smtClean="0"/>
              <a:t>Bring back my Bonnie to me to me</a:t>
            </a:r>
          </a:p>
          <a:p>
            <a:pPr marL="0" indent="0">
              <a:buNone/>
            </a:pPr>
            <a:r>
              <a:rPr lang="en-GB" dirty="0"/>
              <a:t>Bring back, bring back, </a:t>
            </a:r>
          </a:p>
          <a:p>
            <a:pPr marL="0" indent="0">
              <a:buNone/>
            </a:pPr>
            <a:r>
              <a:rPr lang="en-GB" dirty="0" smtClean="0"/>
              <a:t>Oh bring </a:t>
            </a:r>
            <a:r>
              <a:rPr lang="en-GB" dirty="0"/>
              <a:t>back my Bonnie to me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9852852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What’s in a name?</a:t>
            </a:r>
            <a:endParaRPr lang="en-GB" dirty="0"/>
          </a:p>
        </p:txBody>
      </p:sp>
      <p:pic>
        <p:nvPicPr>
          <p:cNvPr id="1026" name="Picture 2" descr="Image result for na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700808"/>
            <a:ext cx="6218312" cy="4925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80352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ext Box 1"/>
          <p:cNvSpPr txBox="1">
            <a:spLocks noChangeArrowheads="1"/>
          </p:cNvSpPr>
          <p:nvPr/>
        </p:nvSpPr>
        <p:spPr bwMode="auto">
          <a:xfrm>
            <a:off x="428625" y="263525"/>
            <a:ext cx="8077410"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ctr">
              <a:buClrTx/>
              <a:buFontTx/>
              <a:buNone/>
            </a:pPr>
            <a:r>
              <a:rPr lang="en-GB" sz="4400" b="0" dirty="0">
                <a:solidFill>
                  <a:schemeClr val="tx1"/>
                </a:solidFill>
                <a:latin typeface="+mn-lt"/>
              </a:rPr>
              <a:t>Word stress</a:t>
            </a:r>
          </a:p>
        </p:txBody>
      </p:sp>
      <p:sp>
        <p:nvSpPr>
          <p:cNvPr id="7170" name="Text Box 2"/>
          <p:cNvSpPr txBox="1">
            <a:spLocks noChangeArrowheads="1"/>
          </p:cNvSpPr>
          <p:nvPr/>
        </p:nvSpPr>
        <p:spPr bwMode="auto">
          <a:xfrm>
            <a:off x="500063" y="1643063"/>
            <a:ext cx="8077200" cy="434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76213">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1pPr>
            <a:lvl2pPr>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2pPr>
            <a:lvl3pPr>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3pPr>
            <a:lvl4pPr>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4pPr>
            <a:lvl5pPr>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176213" algn="l"/>
                <a:tab pos="623888" algn="l"/>
                <a:tab pos="1073150" algn="l"/>
                <a:tab pos="1522413" algn="l"/>
                <a:tab pos="1971675" algn="l"/>
                <a:tab pos="2420938" algn="l"/>
                <a:tab pos="2870200" algn="l"/>
                <a:tab pos="3319463" algn="l"/>
                <a:tab pos="3768725" algn="l"/>
                <a:tab pos="4217988" algn="l"/>
                <a:tab pos="4667250" algn="l"/>
                <a:tab pos="5116513" algn="l"/>
                <a:tab pos="5565775" algn="l"/>
                <a:tab pos="6015038" algn="l"/>
                <a:tab pos="6464300" algn="l"/>
                <a:tab pos="6913563" algn="l"/>
                <a:tab pos="7362825" algn="l"/>
                <a:tab pos="7812088" algn="l"/>
                <a:tab pos="8261350" algn="l"/>
                <a:tab pos="8710613" algn="l"/>
                <a:tab pos="9159875" algn="l"/>
              </a:tabLst>
              <a:defRPr sz="2400" b="1">
                <a:solidFill>
                  <a:srgbClr val="000000"/>
                </a:solidFill>
                <a:latin typeface="Comic Sans MS" pitchFamily="64" charset="0"/>
                <a:ea typeface="SimSun" charset="-122"/>
              </a:defRPr>
            </a:lvl9pPr>
          </a:lstStyle>
          <a:p>
            <a:pPr>
              <a:spcBef>
                <a:spcPts val="2500"/>
              </a:spcBef>
              <a:buClrTx/>
              <a:buFontTx/>
              <a:buNone/>
            </a:pPr>
            <a:r>
              <a:rPr lang="en-GB" sz="4000" b="0" dirty="0" err="1">
                <a:solidFill>
                  <a:schemeClr val="tx1"/>
                </a:solidFill>
                <a:latin typeface="+mn-lt"/>
              </a:rPr>
              <a:t>WINdow</a:t>
            </a:r>
            <a:endParaRPr lang="en-GB" sz="4000" b="0" dirty="0">
              <a:solidFill>
                <a:schemeClr val="tx1"/>
              </a:solidFill>
              <a:latin typeface="+mn-lt"/>
            </a:endParaRPr>
          </a:p>
          <a:p>
            <a:pPr>
              <a:lnSpc>
                <a:spcPct val="150000"/>
              </a:lnSpc>
              <a:spcBef>
                <a:spcPts val="2500"/>
              </a:spcBef>
              <a:buClrTx/>
              <a:buFontTx/>
              <a:buNone/>
            </a:pPr>
            <a:r>
              <a:rPr lang="en-GB" sz="4000" b="0" u="sng" dirty="0">
                <a:solidFill>
                  <a:schemeClr val="tx1"/>
                </a:solidFill>
                <a:latin typeface="+mn-lt"/>
              </a:rPr>
              <a:t>win</a:t>
            </a:r>
            <a:r>
              <a:rPr lang="en-GB" sz="4000" b="0" dirty="0">
                <a:solidFill>
                  <a:schemeClr val="tx1"/>
                </a:solidFill>
                <a:latin typeface="+mn-lt"/>
              </a:rPr>
              <a:t>dow </a:t>
            </a:r>
          </a:p>
          <a:p>
            <a:pPr>
              <a:lnSpc>
                <a:spcPct val="150000"/>
              </a:lnSpc>
              <a:spcBef>
                <a:spcPts val="2250"/>
              </a:spcBef>
              <a:buClrTx/>
              <a:buFontTx/>
              <a:buNone/>
            </a:pPr>
            <a:r>
              <a:rPr lang="en-GB" sz="4000" b="0" dirty="0">
                <a:solidFill>
                  <a:schemeClr val="tx1"/>
                </a:solidFill>
                <a:latin typeface="+mn-lt"/>
              </a:rPr>
              <a:t>window</a:t>
            </a:r>
            <a:r>
              <a:rPr lang="en-GB" sz="3600" b="0" dirty="0">
                <a:solidFill>
                  <a:schemeClr val="tx1"/>
                </a:solidFill>
                <a:latin typeface="+mn-lt"/>
              </a:rPr>
              <a:t>	   </a:t>
            </a:r>
          </a:p>
        </p:txBody>
      </p:sp>
      <p:sp>
        <p:nvSpPr>
          <p:cNvPr id="7171" name="Line 3"/>
          <p:cNvSpPr>
            <a:spLocks noChangeShapeType="1"/>
          </p:cNvSpPr>
          <p:nvPr/>
        </p:nvSpPr>
        <p:spPr bwMode="auto">
          <a:xfrm flipV="1">
            <a:off x="796925" y="3943350"/>
            <a:ext cx="1588" cy="357188"/>
          </a:xfrm>
          <a:prstGeom prst="line">
            <a:avLst/>
          </a:prstGeom>
          <a:noFill/>
          <a:ln w="5076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72" name="Text Box 4"/>
          <p:cNvSpPr txBox="1">
            <a:spLocks noChangeArrowheads="1"/>
          </p:cNvSpPr>
          <p:nvPr/>
        </p:nvSpPr>
        <p:spPr bwMode="auto">
          <a:xfrm>
            <a:off x="4714875" y="1643063"/>
            <a:ext cx="396240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38138">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9pPr>
          </a:lstStyle>
          <a:p>
            <a:pPr>
              <a:spcBef>
                <a:spcPts val="2500"/>
              </a:spcBef>
              <a:buClrTx/>
              <a:buFontTx/>
              <a:buNone/>
            </a:pPr>
            <a:r>
              <a:rPr lang="en-GB" sz="4000" b="0" dirty="0">
                <a:solidFill>
                  <a:schemeClr val="tx1"/>
                </a:solidFill>
                <a:latin typeface="+mn-lt"/>
                <a:ea typeface="ＭＳ Ｐゴシック" pitchFamily="32" charset="-128"/>
              </a:rPr>
              <a:t>window</a:t>
            </a:r>
          </a:p>
          <a:p>
            <a:pPr>
              <a:lnSpc>
                <a:spcPct val="150000"/>
              </a:lnSpc>
              <a:spcBef>
                <a:spcPts val="2500"/>
              </a:spcBef>
              <a:buClrTx/>
              <a:buFontTx/>
              <a:buNone/>
            </a:pPr>
            <a:r>
              <a:rPr lang="en-GB" sz="4000" b="0" dirty="0">
                <a:solidFill>
                  <a:schemeClr val="tx1"/>
                </a:solidFill>
                <a:latin typeface="+mn-lt"/>
                <a:ea typeface="ＭＳ Ｐゴシック" pitchFamily="32" charset="-128"/>
              </a:rPr>
              <a:t>window </a:t>
            </a:r>
          </a:p>
        </p:txBody>
      </p:sp>
      <p:sp>
        <p:nvSpPr>
          <p:cNvPr id="7173" name="Oval 5"/>
          <p:cNvSpPr>
            <a:spLocks noChangeArrowheads="1"/>
          </p:cNvSpPr>
          <p:nvPr/>
        </p:nvSpPr>
        <p:spPr bwMode="auto">
          <a:xfrm>
            <a:off x="5072063" y="2500313"/>
            <a:ext cx="360362" cy="358775"/>
          </a:xfrm>
          <a:prstGeom prst="ellipse">
            <a:avLst/>
          </a:prstGeom>
          <a:solidFill>
            <a:srgbClr val="3333CC"/>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174" name="Line 6"/>
          <p:cNvSpPr>
            <a:spLocks noChangeShapeType="1"/>
          </p:cNvSpPr>
          <p:nvPr/>
        </p:nvSpPr>
        <p:spPr bwMode="auto">
          <a:xfrm flipV="1">
            <a:off x="4929188" y="1566863"/>
            <a:ext cx="215900" cy="227012"/>
          </a:xfrm>
          <a:prstGeom prst="line">
            <a:avLst/>
          </a:prstGeom>
          <a:noFill/>
          <a:ln w="5076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pic>
        <p:nvPicPr>
          <p:cNvPr id="717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9847" y="3845595"/>
            <a:ext cx="3786188" cy="2839642"/>
          </a:xfrm>
          <a:prstGeom prst="rect">
            <a:avLst/>
          </a:prstGeom>
          <a:noFill/>
          <a:ln w="31680">
            <a:solidFill>
              <a:srgbClr val="002060"/>
            </a:solidFill>
            <a:miter lim="800000"/>
            <a:headEnd/>
            <a:tailEnd/>
          </a:ln>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4412859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71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71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7170">
                                            <p:txEl>
                                              <p:pRg st="2" end="2"/>
                                            </p:txEl>
                                          </p:spTgt>
                                        </p:tgtEl>
                                        <p:attrNameLst>
                                          <p:attrName>style.visibility</p:attrName>
                                        </p:attrNameLst>
                                      </p:cBhvr>
                                      <p:to>
                                        <p:strVal val="visible"/>
                                      </p:to>
                                    </p:set>
                                  </p:childTnLst>
                                </p:cTn>
                              </p:par>
                              <p:par>
                                <p:cTn id="15" presetID="1" presetClass="entr" fill="hold" grpId="0" nodeType="withEffect">
                                  <p:stCondLst>
                                    <p:cond delay="0"/>
                                  </p:stCondLst>
                                  <p:childTnLst>
                                    <p:set>
                                      <p:cBhvr additive="repl">
                                        <p:cTn id="16" dur="1" fill="hold">
                                          <p:stCondLst>
                                            <p:cond delay="0"/>
                                          </p:stCondLst>
                                        </p:cTn>
                                        <p:tgtEl>
                                          <p:spTgt spid="717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fill="hold" nodeType="clickEffect">
                                  <p:stCondLst>
                                    <p:cond delay="0"/>
                                  </p:stCondLst>
                                  <p:childTnLst>
                                    <p:set>
                                      <p:cBhvr additive="repl">
                                        <p:cTn id="20" dur="1" fill="hold">
                                          <p:stCondLst>
                                            <p:cond delay="0"/>
                                          </p:stCondLst>
                                        </p:cTn>
                                        <p:tgtEl>
                                          <p:spTgt spid="7172">
                                            <p:txEl>
                                              <p:pRg st="0" end="0"/>
                                            </p:txEl>
                                          </p:spTgt>
                                        </p:tgtEl>
                                        <p:attrNameLst>
                                          <p:attrName>style.visibility</p:attrName>
                                        </p:attrNameLst>
                                      </p:cBhvr>
                                      <p:to>
                                        <p:strVal val="visible"/>
                                      </p:to>
                                    </p:set>
                                  </p:childTnLst>
                                </p:cTn>
                              </p:par>
                              <p:par>
                                <p:cTn id="21" presetID="1" presetClass="entr" fill="hold" grpId="0" nodeType="withEffect">
                                  <p:stCondLst>
                                    <p:cond delay="0"/>
                                  </p:stCondLst>
                                  <p:childTnLst>
                                    <p:set>
                                      <p:cBhvr additive="repl">
                                        <p:cTn id="22" dur="1" fill="hold">
                                          <p:stCondLst>
                                            <p:cond delay="0"/>
                                          </p:stCondLst>
                                        </p:cTn>
                                        <p:tgtEl>
                                          <p:spTgt spid="717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fill="hold" nodeType="clickEffect">
                                  <p:stCondLst>
                                    <p:cond delay="0"/>
                                  </p:stCondLst>
                                  <p:childTnLst>
                                    <p:set>
                                      <p:cBhvr additive="repl">
                                        <p:cTn id="26" dur="1" fill="hold">
                                          <p:stCondLst>
                                            <p:cond delay="0"/>
                                          </p:stCondLst>
                                        </p:cTn>
                                        <p:tgtEl>
                                          <p:spTgt spid="7172">
                                            <p:txEl>
                                              <p:pRg st="1" end="1"/>
                                            </p:txEl>
                                          </p:spTgt>
                                        </p:tgtEl>
                                        <p:attrNameLst>
                                          <p:attrName>style.visibility</p:attrName>
                                        </p:attrNameLst>
                                      </p:cBhvr>
                                      <p:to>
                                        <p:strVal val="visible"/>
                                      </p:to>
                                    </p:set>
                                  </p:childTnLst>
                                </p:cTn>
                              </p:par>
                              <p:par>
                                <p:cTn id="27" presetID="1" presetClass="entr" fill="hold" grpId="0" nodeType="withEffect">
                                  <p:stCondLst>
                                    <p:cond delay="0"/>
                                  </p:stCondLst>
                                  <p:childTnLst>
                                    <p:set>
                                      <p:cBhvr additive="repl">
                                        <p:cTn id="28" dur="1" fill="hold">
                                          <p:stCondLst>
                                            <p:cond delay="0"/>
                                          </p:stCondLst>
                                        </p:cTn>
                                        <p:tgtEl>
                                          <p:spTgt spid="7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p:bldP spid="7173" grpId="0" animBg="1"/>
      <p:bldP spid="717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285750" y="192088"/>
            <a:ext cx="8390706"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ctr">
              <a:buClrTx/>
              <a:buFontTx/>
              <a:buNone/>
            </a:pPr>
            <a:r>
              <a:rPr lang="en-GB" sz="4400" b="0" dirty="0">
                <a:solidFill>
                  <a:schemeClr val="tx1"/>
                </a:solidFill>
                <a:latin typeface="+mj-lt"/>
              </a:rPr>
              <a:t>Sentence stress</a:t>
            </a:r>
          </a:p>
        </p:txBody>
      </p:sp>
      <p:sp>
        <p:nvSpPr>
          <p:cNvPr id="9218" name="Text Box 2"/>
          <p:cNvSpPr txBox="1">
            <a:spLocks noChangeArrowheads="1"/>
          </p:cNvSpPr>
          <p:nvPr/>
        </p:nvSpPr>
        <p:spPr bwMode="auto">
          <a:xfrm>
            <a:off x="577552" y="4005064"/>
            <a:ext cx="8077200" cy="172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38138">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1pPr>
            <a:lvl2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2pPr>
            <a:lvl3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3pPr>
            <a:lvl4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4pPr>
            <a:lvl5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b="1">
                <a:solidFill>
                  <a:srgbClr val="000000"/>
                </a:solidFill>
                <a:latin typeface="Comic Sans MS" pitchFamily="64" charset="0"/>
                <a:ea typeface="SimSun" charset="-122"/>
              </a:defRPr>
            </a:lvl9pPr>
          </a:lstStyle>
          <a:p>
            <a:pPr>
              <a:spcBef>
                <a:spcPts val="2000"/>
              </a:spcBef>
              <a:buClr>
                <a:srgbClr val="000070"/>
              </a:buClr>
              <a:buFont typeface="Times New Roman" pitchFamily="16" charset="0"/>
              <a:buChar char="•"/>
            </a:pPr>
            <a:r>
              <a:rPr lang="en-US" sz="3200" b="0" dirty="0" smtClean="0">
                <a:solidFill>
                  <a:srgbClr val="000080"/>
                </a:solidFill>
                <a:latin typeface="Arial" charset="0"/>
              </a:rPr>
              <a:t>Content </a:t>
            </a:r>
            <a:r>
              <a:rPr lang="en-US" sz="3200" b="0" dirty="0">
                <a:solidFill>
                  <a:srgbClr val="000080"/>
                </a:solidFill>
                <a:latin typeface="Arial" charset="0"/>
              </a:rPr>
              <a:t>words are usually </a:t>
            </a:r>
            <a:r>
              <a:rPr lang="en-US" sz="3200" b="0" dirty="0" smtClean="0">
                <a:solidFill>
                  <a:srgbClr val="000080"/>
                </a:solidFill>
                <a:latin typeface="Arial" charset="0"/>
              </a:rPr>
              <a:t>stressed</a:t>
            </a:r>
            <a:endParaRPr lang="en-US" sz="3200" b="0" i="1" dirty="0">
              <a:solidFill>
                <a:srgbClr val="000080"/>
              </a:solidFill>
              <a:latin typeface="Arial" charset="0"/>
            </a:endParaRPr>
          </a:p>
          <a:p>
            <a:pPr>
              <a:spcBef>
                <a:spcPts val="2000"/>
              </a:spcBef>
              <a:buClr>
                <a:srgbClr val="000070"/>
              </a:buClr>
              <a:buFont typeface="Times New Roman" pitchFamily="16" charset="0"/>
              <a:buChar char="•"/>
            </a:pPr>
            <a:r>
              <a:rPr lang="en-US" sz="3200" b="0" dirty="0" smtClean="0">
                <a:solidFill>
                  <a:srgbClr val="000080"/>
                </a:solidFill>
                <a:latin typeface="Arial" charset="0"/>
              </a:rPr>
              <a:t>Function </a:t>
            </a:r>
            <a:r>
              <a:rPr lang="en-US" sz="3200" b="0" dirty="0">
                <a:solidFill>
                  <a:srgbClr val="000080"/>
                </a:solidFill>
                <a:latin typeface="Arial" charset="0"/>
              </a:rPr>
              <a:t>words are usually </a:t>
            </a:r>
            <a:r>
              <a:rPr lang="en-US" sz="3200" b="0" u="sng" dirty="0">
                <a:solidFill>
                  <a:srgbClr val="000080"/>
                </a:solidFill>
                <a:latin typeface="Arial" charset="0"/>
              </a:rPr>
              <a:t>un</a:t>
            </a:r>
            <a:r>
              <a:rPr lang="en-US" sz="3200" b="0" dirty="0">
                <a:solidFill>
                  <a:srgbClr val="000080"/>
                </a:solidFill>
                <a:latin typeface="Arial" charset="0"/>
              </a:rPr>
              <a:t>stressed</a:t>
            </a:r>
            <a:r>
              <a:rPr lang="en-GB" sz="3200" b="0" dirty="0">
                <a:solidFill>
                  <a:srgbClr val="000080"/>
                </a:solidFill>
                <a:latin typeface="Arial" charset="0"/>
              </a:rPr>
              <a:t/>
            </a:r>
            <a:br>
              <a:rPr lang="en-GB" sz="3200" b="0" dirty="0">
                <a:solidFill>
                  <a:srgbClr val="000080"/>
                </a:solidFill>
                <a:latin typeface="Arial" charset="0"/>
              </a:rPr>
            </a:br>
            <a:endParaRPr lang="en-GB" sz="3200" b="0" dirty="0">
              <a:solidFill>
                <a:srgbClr val="000080"/>
              </a:solidFill>
              <a:latin typeface="Arial" charset="0"/>
            </a:endParaRPr>
          </a:p>
          <a:p>
            <a:pPr>
              <a:spcBef>
                <a:spcPts val="1500"/>
              </a:spcBef>
              <a:buClrTx/>
              <a:buFontTx/>
              <a:buNone/>
            </a:pPr>
            <a:r>
              <a:rPr lang="en-US" b="0" dirty="0">
                <a:solidFill>
                  <a:srgbClr val="000080"/>
                </a:solidFill>
                <a:latin typeface="Arial" charset="0"/>
              </a:rPr>
              <a:t/>
            </a:r>
            <a:br>
              <a:rPr lang="en-US" b="0" dirty="0">
                <a:solidFill>
                  <a:srgbClr val="000080"/>
                </a:solidFill>
                <a:latin typeface="Arial" charset="0"/>
              </a:rPr>
            </a:br>
            <a:endParaRPr lang="en-US" b="0" dirty="0">
              <a:solidFill>
                <a:srgbClr val="000080"/>
              </a:solidFill>
              <a:latin typeface="Arial" charset="0"/>
            </a:endParaRPr>
          </a:p>
          <a:p>
            <a:pPr>
              <a:spcBef>
                <a:spcPts val="1500"/>
              </a:spcBef>
              <a:buClrTx/>
              <a:buFontTx/>
              <a:buNone/>
            </a:pPr>
            <a:r>
              <a:rPr lang="en-US" b="0" dirty="0">
                <a:solidFill>
                  <a:srgbClr val="000080"/>
                </a:solidFill>
                <a:latin typeface="Arial" charset="0"/>
              </a:rPr>
              <a:t/>
            </a:r>
            <a:br>
              <a:rPr lang="en-US" b="0" dirty="0">
                <a:solidFill>
                  <a:srgbClr val="000080"/>
                </a:solidFill>
                <a:latin typeface="Arial" charset="0"/>
              </a:rPr>
            </a:br>
            <a:endParaRPr lang="en-US" b="0" dirty="0">
              <a:solidFill>
                <a:srgbClr val="000080"/>
              </a:solidFill>
              <a:latin typeface="Arial" charset="0"/>
            </a:endParaRPr>
          </a:p>
        </p:txBody>
      </p:sp>
      <p:sp>
        <p:nvSpPr>
          <p:cNvPr id="3" name="TextBox 2"/>
          <p:cNvSpPr txBox="1"/>
          <p:nvPr/>
        </p:nvSpPr>
        <p:spPr>
          <a:xfrm>
            <a:off x="577552" y="1844824"/>
            <a:ext cx="7882880" cy="584775"/>
          </a:xfrm>
          <a:prstGeom prst="rect">
            <a:avLst/>
          </a:prstGeom>
          <a:noFill/>
        </p:spPr>
        <p:txBody>
          <a:bodyPr wrap="square" rtlCol="0">
            <a:spAutoFit/>
          </a:bodyPr>
          <a:lstStyle/>
          <a:p>
            <a:pPr algn="ctr"/>
            <a:r>
              <a:rPr lang="en-GB" sz="3200" dirty="0" smtClean="0"/>
              <a:t>I usually go for a walk at the weekend.</a:t>
            </a:r>
            <a:endParaRPr lang="en-GB" sz="3200" dirty="0"/>
          </a:p>
        </p:txBody>
      </p:sp>
      <p:cxnSp>
        <p:nvCxnSpPr>
          <p:cNvPr id="4" name="Straight Connector 3"/>
          <p:cNvCxnSpPr/>
          <p:nvPr/>
        </p:nvCxnSpPr>
        <p:spPr>
          <a:xfrm>
            <a:off x="1547664" y="2429599"/>
            <a:ext cx="1080120"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076092" y="2414872"/>
            <a:ext cx="855948"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84168" y="2420798"/>
            <a:ext cx="1512168"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60210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218"/>
                                        </p:tgtEl>
                                        <p:attrNameLst>
                                          <p:attrName>style.visibility</p:attrName>
                                        </p:attrNameLst>
                                      </p:cBhvr>
                                      <p:to>
                                        <p:strVal val="visible"/>
                                      </p:to>
                                    </p:set>
                                    <p:animEffect transition="in" filter="fade">
                                      <p:cBhvr>
                                        <p:cTn id="18"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428624" y="406400"/>
            <a:ext cx="8031807"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ctr">
              <a:buClrTx/>
              <a:buFontTx/>
              <a:buNone/>
            </a:pPr>
            <a:r>
              <a:rPr lang="en-GB" sz="4400" b="0" dirty="0">
                <a:solidFill>
                  <a:schemeClr val="tx1"/>
                </a:solidFill>
                <a:latin typeface="+mj-lt"/>
              </a:rPr>
              <a:t>Sentence stress</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90663" y="-26050875"/>
            <a:ext cx="2686050" cy="28289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3" name="Text Box 3"/>
          <p:cNvSpPr txBox="1">
            <a:spLocks noChangeArrowheads="1"/>
          </p:cNvSpPr>
          <p:nvPr/>
        </p:nvSpPr>
        <p:spPr bwMode="auto">
          <a:xfrm>
            <a:off x="785813" y="1471705"/>
            <a:ext cx="4866307" cy="34444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457200" indent="-4572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1pPr>
            <a:lvl2pP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2pPr>
            <a:lvl3pP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3pPr>
            <a:lvl4pP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4pPr>
            <a:lvl5pP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sz="2400" b="1">
                <a:solidFill>
                  <a:srgbClr val="000000"/>
                </a:solidFill>
                <a:latin typeface="Comic Sans MS" pitchFamily="64" charset="0"/>
                <a:ea typeface="SimSun" charset="-122"/>
              </a:defRPr>
            </a:lvl9pPr>
          </a:lstStyle>
          <a:p>
            <a:pPr>
              <a:spcBef>
                <a:spcPts val="2000"/>
              </a:spcBef>
              <a:buClr>
                <a:srgbClr val="000070"/>
              </a:buClr>
              <a:buFont typeface="Times New Roman" pitchFamily="16" charset="0"/>
              <a:buChar char="•"/>
            </a:pPr>
            <a:r>
              <a:rPr lang="en-US" sz="3600" b="0" dirty="0">
                <a:solidFill>
                  <a:schemeClr val="tx1"/>
                </a:solidFill>
                <a:latin typeface="+mn-lt"/>
              </a:rPr>
              <a:t>Position in </a:t>
            </a:r>
            <a:r>
              <a:rPr lang="en-US" sz="3600" b="0" dirty="0" smtClean="0">
                <a:solidFill>
                  <a:schemeClr val="tx1"/>
                </a:solidFill>
                <a:latin typeface="+mn-lt"/>
              </a:rPr>
              <a:t>a sentence</a:t>
            </a:r>
            <a:endParaRPr lang="en-US" sz="3600" b="0" dirty="0">
              <a:solidFill>
                <a:schemeClr val="tx1"/>
              </a:solidFill>
              <a:latin typeface="+mn-lt"/>
            </a:endParaRPr>
          </a:p>
          <a:p>
            <a:pPr>
              <a:spcBef>
                <a:spcPts val="2000"/>
              </a:spcBef>
              <a:buClr>
                <a:srgbClr val="000070"/>
              </a:buClr>
              <a:buFont typeface="Times New Roman" pitchFamily="16" charset="0"/>
              <a:buChar char="•"/>
            </a:pPr>
            <a:r>
              <a:rPr lang="en-US" sz="3600" b="0" dirty="0">
                <a:solidFill>
                  <a:schemeClr val="tx1"/>
                </a:solidFill>
                <a:latin typeface="+mn-lt"/>
              </a:rPr>
              <a:t>Correction</a:t>
            </a:r>
          </a:p>
          <a:p>
            <a:pPr>
              <a:spcBef>
                <a:spcPts val="2000"/>
              </a:spcBef>
              <a:buClr>
                <a:srgbClr val="000070"/>
              </a:buClr>
              <a:buFont typeface="Times New Roman" pitchFamily="16" charset="0"/>
              <a:buChar char="•"/>
            </a:pPr>
            <a:r>
              <a:rPr lang="en-US" sz="3600" b="0" dirty="0">
                <a:solidFill>
                  <a:schemeClr val="tx1"/>
                </a:solidFill>
                <a:latin typeface="+mn-lt"/>
              </a:rPr>
              <a:t>Change of subject</a:t>
            </a:r>
          </a:p>
          <a:p>
            <a:pPr>
              <a:spcBef>
                <a:spcPts val="2000"/>
              </a:spcBef>
              <a:buClr>
                <a:srgbClr val="000070"/>
              </a:buClr>
              <a:buFont typeface="Times New Roman" pitchFamily="16" charset="0"/>
              <a:buChar char="•"/>
            </a:pPr>
            <a:r>
              <a:rPr lang="en-US" sz="3600" b="0" dirty="0">
                <a:solidFill>
                  <a:schemeClr val="tx1"/>
                </a:solidFill>
                <a:latin typeface="+mn-lt"/>
              </a:rPr>
              <a:t>Special emphasis</a:t>
            </a:r>
          </a:p>
        </p:txBody>
      </p:sp>
      <p:pic>
        <p:nvPicPr>
          <p:cNvPr id="6148" name="Picture 4" descr="Image result for sentence stre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4653136"/>
            <a:ext cx="5096031" cy="1911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14854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indefinite"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indefinite"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indefinite"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indefinite"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428625" y="406400"/>
            <a:ext cx="6858000"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ctr">
              <a:buClrTx/>
              <a:buFontTx/>
              <a:buNone/>
            </a:pPr>
            <a:r>
              <a:rPr lang="en-GB" sz="4400" b="0" dirty="0">
                <a:solidFill>
                  <a:schemeClr val="tx1"/>
                </a:solidFill>
                <a:latin typeface="+mj-lt"/>
              </a:rPr>
              <a:t>Sentence stress</a:t>
            </a:r>
          </a:p>
        </p:txBody>
      </p:sp>
      <p:sp>
        <p:nvSpPr>
          <p:cNvPr id="2" name="TextBox 1"/>
          <p:cNvSpPr txBox="1"/>
          <p:nvPr/>
        </p:nvSpPr>
        <p:spPr>
          <a:xfrm>
            <a:off x="179512" y="1048658"/>
            <a:ext cx="8568952" cy="5714385"/>
          </a:xfrm>
          <a:prstGeom prst="rect">
            <a:avLst/>
          </a:prstGeom>
          <a:noFill/>
        </p:spPr>
        <p:txBody>
          <a:bodyPr wrap="square" rtlCol="0">
            <a:spAutoFit/>
          </a:bodyPr>
          <a:lstStyle/>
          <a:p>
            <a:pPr>
              <a:spcBef>
                <a:spcPts val="450"/>
              </a:spcBef>
            </a:pPr>
            <a:r>
              <a:rPr lang="es-ES" sz="2800" b="1" dirty="0" smtClean="0">
                <a:latin typeface="Calibri" pitchFamily="32" charset="0"/>
                <a:ea typeface="ＭＳ Ｐゴシック" pitchFamily="32" charset="-128"/>
              </a:rPr>
              <a:t>A </a:t>
            </a:r>
            <a:r>
              <a:rPr lang="es-ES" sz="2800" b="1" dirty="0" err="1" smtClean="0">
                <a:latin typeface="Calibri" pitchFamily="32" charset="0"/>
                <a:ea typeface="ＭＳ Ｐゴシック" pitchFamily="32" charset="-128"/>
              </a:rPr>
              <a:t>Bad</a:t>
            </a:r>
            <a:r>
              <a:rPr lang="es-ES" sz="2800" b="1" dirty="0" smtClean="0">
                <a:latin typeface="Calibri" pitchFamily="32" charset="0"/>
                <a:ea typeface="ＭＳ Ｐゴシック" pitchFamily="32" charset="-128"/>
              </a:rPr>
              <a:t> Day</a:t>
            </a:r>
          </a:p>
          <a:p>
            <a:pPr>
              <a:spcBef>
                <a:spcPts val="450"/>
              </a:spcBef>
            </a:pPr>
            <a:r>
              <a:rPr lang="es-ES" sz="2800" dirty="0" smtClean="0">
                <a:latin typeface="Calibri" pitchFamily="32" charset="0"/>
                <a:ea typeface="ＭＳ Ｐゴシック" pitchFamily="32" charset="-128"/>
              </a:rPr>
              <a:t>I </a:t>
            </a:r>
            <a:r>
              <a:rPr lang="es-ES" sz="2800" dirty="0" err="1">
                <a:latin typeface="Calibri" pitchFamily="32" charset="0"/>
                <a:ea typeface="ＭＳ Ｐゴシック" pitchFamily="32" charset="-128"/>
              </a:rPr>
              <a:t>overslept</a:t>
            </a:r>
            <a:r>
              <a:rPr lang="es-ES" sz="2800" dirty="0">
                <a:latin typeface="Calibri" pitchFamily="32" charset="0"/>
                <a:ea typeface="ＭＳ Ｐゴシック" pitchFamily="32" charset="-128"/>
              </a:rPr>
              <a:t> and </a:t>
            </a:r>
            <a:r>
              <a:rPr lang="es-ES" sz="2800" dirty="0" err="1">
                <a:latin typeface="Calibri" pitchFamily="32" charset="0"/>
                <a:ea typeface="ＭＳ Ｐゴシック" pitchFamily="32" charset="-128"/>
              </a:rPr>
              <a:t>missed</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my</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train</a:t>
            </a:r>
            <a:r>
              <a:rPr lang="es-ES" sz="2800" dirty="0">
                <a:latin typeface="Calibri" pitchFamily="32" charset="0"/>
                <a:ea typeface="ＭＳ Ｐゴシック" pitchFamily="32" charset="-128"/>
              </a:rPr>
              <a:t>.  </a:t>
            </a:r>
            <a:endParaRPr lang="es-ES" sz="2800" dirty="0" smtClean="0">
              <a:latin typeface="Calibri" pitchFamily="32" charset="0"/>
              <a:ea typeface="ＭＳ Ｐゴシック" pitchFamily="32" charset="-128"/>
            </a:endParaRPr>
          </a:p>
          <a:p>
            <a:pPr>
              <a:spcBef>
                <a:spcPts val="450"/>
              </a:spcBef>
            </a:pPr>
            <a:r>
              <a:rPr lang="es-ES" sz="2800" dirty="0" err="1" smtClean="0">
                <a:latin typeface="Calibri" pitchFamily="32" charset="0"/>
                <a:ea typeface="ＭＳ Ｐゴシック" pitchFamily="32" charset="-128"/>
              </a:rPr>
              <a:t>Slipped</a:t>
            </a:r>
            <a:r>
              <a:rPr lang="es-ES" sz="2800" dirty="0" smtClean="0">
                <a:latin typeface="Calibri" pitchFamily="32" charset="0"/>
                <a:ea typeface="ＭＳ Ｐゴシック" pitchFamily="32" charset="-128"/>
              </a:rPr>
              <a:t> </a:t>
            </a:r>
            <a:r>
              <a:rPr lang="es-ES" sz="2800" dirty="0" err="1">
                <a:latin typeface="Calibri" pitchFamily="32" charset="0"/>
                <a:ea typeface="ＭＳ Ｐゴシック" pitchFamily="32" charset="-128"/>
              </a:rPr>
              <a:t>on</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the</a:t>
            </a:r>
            <a:r>
              <a:rPr lang="es-ES" sz="2800" dirty="0">
                <a:latin typeface="Calibri" pitchFamily="32" charset="0"/>
                <a:ea typeface="ＭＳ Ｐゴシック" pitchFamily="32" charset="-128"/>
              </a:rPr>
              <a:t> </a:t>
            </a:r>
            <a:r>
              <a:rPr lang="es-ES" sz="2800" dirty="0" err="1" smtClean="0">
                <a:latin typeface="Calibri" pitchFamily="32" charset="0"/>
                <a:ea typeface="ＭＳ Ｐゴシック" pitchFamily="32" charset="-128"/>
              </a:rPr>
              <a:t>pavement</a:t>
            </a:r>
            <a:r>
              <a:rPr lang="es-ES" sz="2800" dirty="0" smtClean="0">
                <a:latin typeface="Calibri" pitchFamily="32" charset="0"/>
                <a:ea typeface="ＭＳ Ｐゴシック" pitchFamily="32" charset="-128"/>
              </a:rPr>
              <a:t> in </a:t>
            </a:r>
            <a:r>
              <a:rPr lang="es-ES" sz="2800" dirty="0" err="1">
                <a:latin typeface="Calibri" pitchFamily="32" charset="0"/>
                <a:ea typeface="ＭＳ Ｐゴシック" pitchFamily="32" charset="-128"/>
              </a:rPr>
              <a:t>the</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pouring</a:t>
            </a:r>
            <a:r>
              <a:rPr lang="es-ES" sz="2800" dirty="0">
                <a:latin typeface="Calibri" pitchFamily="32" charset="0"/>
                <a:ea typeface="ＭＳ Ｐゴシック" pitchFamily="32" charset="-128"/>
              </a:rPr>
              <a:t> rain. </a:t>
            </a:r>
          </a:p>
          <a:p>
            <a:pPr>
              <a:spcBef>
                <a:spcPts val="450"/>
              </a:spcBef>
            </a:pPr>
            <a:r>
              <a:rPr lang="es-ES" sz="2800" dirty="0" err="1">
                <a:latin typeface="Calibri" pitchFamily="32" charset="0"/>
                <a:ea typeface="ＭＳ Ｐゴシック" pitchFamily="32" charset="-128"/>
              </a:rPr>
              <a:t>Sprained</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my</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ankle</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skinned</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my</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knees</a:t>
            </a:r>
            <a:r>
              <a:rPr lang="tr-TR" sz="2800" dirty="0">
                <a:latin typeface="Calibri" pitchFamily="32" charset="0"/>
                <a:ea typeface="ＭＳ Ｐゴシック" pitchFamily="32" charset="-128"/>
              </a:rPr>
              <a:t>,</a:t>
            </a:r>
            <a:r>
              <a:rPr lang="es-ES" sz="2800" dirty="0">
                <a:latin typeface="Calibri" pitchFamily="32" charset="0"/>
                <a:ea typeface="ＭＳ Ｐゴシック" pitchFamily="32" charset="-128"/>
              </a:rPr>
              <a:t> </a:t>
            </a:r>
            <a:endParaRPr lang="es-ES" sz="2800" dirty="0" smtClean="0">
              <a:latin typeface="Calibri" pitchFamily="32" charset="0"/>
              <a:ea typeface="ＭＳ Ｐゴシック" pitchFamily="32" charset="-128"/>
            </a:endParaRPr>
          </a:p>
          <a:p>
            <a:pPr>
              <a:spcBef>
                <a:spcPts val="450"/>
              </a:spcBef>
            </a:pPr>
            <a:r>
              <a:rPr lang="es-ES" sz="2800" dirty="0" err="1" smtClean="0">
                <a:latin typeface="Calibri" pitchFamily="32" charset="0"/>
                <a:ea typeface="ＭＳ Ｐゴシック" pitchFamily="32" charset="-128"/>
              </a:rPr>
              <a:t>Broke</a:t>
            </a:r>
            <a:r>
              <a:rPr lang="es-ES" sz="2800" dirty="0" smtClean="0">
                <a:latin typeface="Calibri" pitchFamily="32" charset="0"/>
                <a:ea typeface="ＭＳ Ｐゴシック" pitchFamily="32" charset="-128"/>
              </a:rPr>
              <a:t> </a:t>
            </a:r>
            <a:r>
              <a:rPr lang="es-ES" sz="2800" dirty="0" err="1">
                <a:latin typeface="Calibri" pitchFamily="32" charset="0"/>
                <a:ea typeface="ＭＳ Ｐゴシック" pitchFamily="32" charset="-128"/>
              </a:rPr>
              <a:t>my</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glasses</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lost</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my</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keys</a:t>
            </a:r>
            <a:r>
              <a:rPr lang="es-ES" sz="2800" dirty="0">
                <a:latin typeface="Calibri" pitchFamily="32" charset="0"/>
                <a:ea typeface="ＭＳ Ｐゴシック" pitchFamily="32" charset="-128"/>
              </a:rPr>
              <a:t>.</a:t>
            </a:r>
            <a:br>
              <a:rPr lang="es-ES" sz="2800" dirty="0">
                <a:latin typeface="Calibri" pitchFamily="32" charset="0"/>
                <a:ea typeface="ＭＳ Ｐゴシック" pitchFamily="32" charset="-128"/>
              </a:rPr>
            </a:br>
            <a:r>
              <a:rPr lang="es-ES" sz="2800" dirty="0" err="1">
                <a:latin typeface="Calibri" pitchFamily="32" charset="0"/>
                <a:ea typeface="ＭＳ Ｐゴシック" pitchFamily="32" charset="-128"/>
              </a:rPr>
              <a:t>Got</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stuck</a:t>
            </a:r>
            <a:r>
              <a:rPr lang="es-ES" sz="2800" dirty="0">
                <a:latin typeface="Calibri" pitchFamily="32" charset="0"/>
                <a:ea typeface="ＭＳ Ｐゴシック" pitchFamily="32" charset="-128"/>
              </a:rPr>
              <a:t> in </a:t>
            </a:r>
            <a:r>
              <a:rPr lang="es-ES" sz="2800" dirty="0" err="1">
                <a:latin typeface="Calibri" pitchFamily="32" charset="0"/>
                <a:ea typeface="ＭＳ Ｐゴシック" pitchFamily="32" charset="-128"/>
              </a:rPr>
              <a:t>the</a:t>
            </a:r>
            <a:r>
              <a:rPr lang="es-ES" sz="2800" dirty="0">
                <a:latin typeface="Calibri" pitchFamily="32" charset="0"/>
                <a:ea typeface="ＭＳ Ｐゴシック" pitchFamily="32" charset="-128"/>
              </a:rPr>
              <a:t> </a:t>
            </a:r>
            <a:r>
              <a:rPr lang="es-ES" sz="2800" dirty="0" err="1" smtClean="0">
                <a:latin typeface="Calibri" pitchFamily="32" charset="0"/>
                <a:ea typeface="ＭＳ Ｐゴシック" pitchFamily="32" charset="-128"/>
              </a:rPr>
              <a:t>lift</a:t>
            </a:r>
            <a:r>
              <a:rPr lang="es-ES" sz="2800" dirty="0" smtClean="0">
                <a:latin typeface="Calibri" pitchFamily="32" charset="0"/>
                <a:ea typeface="ＭＳ Ｐゴシック" pitchFamily="32" charset="-128"/>
              </a:rPr>
              <a:t>,  </a:t>
            </a:r>
            <a:r>
              <a:rPr lang="es-ES" sz="2800" dirty="0" err="1">
                <a:latin typeface="Calibri" pitchFamily="32" charset="0"/>
                <a:ea typeface="ＭＳ Ｐゴシック" pitchFamily="32" charset="-128"/>
              </a:rPr>
              <a:t>it</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wouldn’t</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go</a:t>
            </a:r>
            <a:r>
              <a:rPr lang="tr-TR" sz="2800" dirty="0">
                <a:latin typeface="Calibri" pitchFamily="32" charset="0"/>
                <a:ea typeface="ＭＳ Ｐゴシック" pitchFamily="32" charset="-128"/>
              </a:rPr>
              <a:t>,</a:t>
            </a:r>
            <a:r>
              <a:rPr lang="en-US" sz="2800" dirty="0">
                <a:latin typeface="Calibri" pitchFamily="32" charset="0"/>
                <a:ea typeface="ＭＳ Ｐゴシック" pitchFamily="32" charset="-128"/>
              </a:rPr>
              <a:t> </a:t>
            </a:r>
            <a:endParaRPr lang="en-US" sz="2800" dirty="0" smtClean="0">
              <a:latin typeface="Calibri" pitchFamily="32" charset="0"/>
              <a:ea typeface="ＭＳ Ｐゴシック" pitchFamily="32" charset="-128"/>
            </a:endParaRPr>
          </a:p>
          <a:p>
            <a:pPr>
              <a:spcBef>
                <a:spcPts val="450"/>
              </a:spcBef>
            </a:pPr>
            <a:r>
              <a:rPr lang="en-US" sz="2800" dirty="0" smtClean="0">
                <a:latin typeface="Calibri" pitchFamily="32" charset="0"/>
                <a:ea typeface="ＭＳ Ｐゴシック" pitchFamily="32" charset="-128"/>
              </a:rPr>
              <a:t>K</a:t>
            </a:r>
            <a:r>
              <a:rPr lang="es-ES" sz="2800" dirty="0" err="1" smtClean="0">
                <a:latin typeface="Calibri" pitchFamily="32" charset="0"/>
                <a:ea typeface="ＭＳ Ｐゴシック" pitchFamily="32" charset="-128"/>
              </a:rPr>
              <a:t>icked</a:t>
            </a:r>
            <a:r>
              <a:rPr lang="es-ES" sz="2800" dirty="0" smtClean="0">
                <a:latin typeface="Calibri" pitchFamily="32" charset="0"/>
                <a:ea typeface="ＭＳ Ｐゴシック" pitchFamily="32" charset="-128"/>
              </a:rPr>
              <a:t> </a:t>
            </a:r>
            <a:r>
              <a:rPr lang="es-ES" sz="2800" dirty="0" err="1">
                <a:latin typeface="Calibri" pitchFamily="32" charset="0"/>
                <a:ea typeface="ＭＳ Ｐゴシック" pitchFamily="32" charset="-128"/>
              </a:rPr>
              <a:t>it</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twice</a:t>
            </a:r>
            <a:r>
              <a:rPr lang="es-ES" sz="2800" dirty="0">
                <a:latin typeface="Calibri" pitchFamily="32" charset="0"/>
                <a:ea typeface="ＭＳ Ｐゴシック" pitchFamily="32" charset="-128"/>
              </a:rPr>
              <a:t> and </a:t>
            </a:r>
            <a:r>
              <a:rPr lang="es-ES" sz="2800" dirty="0" err="1">
                <a:latin typeface="Calibri" pitchFamily="32" charset="0"/>
                <a:ea typeface="ＭＳ Ｐゴシック" pitchFamily="32" charset="-128"/>
              </a:rPr>
              <a:t>stubbed</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my</a:t>
            </a:r>
            <a:r>
              <a:rPr lang="es-ES" sz="2800" dirty="0">
                <a:latin typeface="Calibri" pitchFamily="32" charset="0"/>
                <a:ea typeface="ＭＳ Ｐゴシック" pitchFamily="32" charset="-128"/>
              </a:rPr>
              <a:t> toe.</a:t>
            </a:r>
            <a:br>
              <a:rPr lang="es-ES" sz="2800" dirty="0">
                <a:latin typeface="Calibri" pitchFamily="32" charset="0"/>
                <a:ea typeface="ＭＳ Ｐゴシック" pitchFamily="32" charset="-128"/>
              </a:rPr>
            </a:br>
            <a:r>
              <a:rPr lang="es-ES" sz="2800" dirty="0" err="1">
                <a:latin typeface="Calibri" pitchFamily="32" charset="0"/>
                <a:ea typeface="ＭＳ Ｐゴシック" pitchFamily="32" charset="-128"/>
              </a:rPr>
              <a:t>Bought</a:t>
            </a:r>
            <a:r>
              <a:rPr lang="es-ES" sz="2800" dirty="0">
                <a:latin typeface="Calibri" pitchFamily="32" charset="0"/>
                <a:ea typeface="ＭＳ Ｐゴシック" pitchFamily="32" charset="-128"/>
              </a:rPr>
              <a:t> a pen </a:t>
            </a:r>
            <a:r>
              <a:rPr lang="es-ES" sz="2800" dirty="0" err="1">
                <a:latin typeface="Calibri" pitchFamily="32" charset="0"/>
                <a:ea typeface="ＭＳ Ｐゴシック" pitchFamily="32" charset="-128"/>
              </a:rPr>
              <a:t>that</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wouldn’t</a:t>
            </a:r>
            <a:r>
              <a:rPr lang="es-ES" sz="2800" dirty="0">
                <a:latin typeface="Calibri" pitchFamily="32" charset="0"/>
                <a:ea typeface="ＭＳ Ｐゴシック" pitchFamily="32" charset="-128"/>
              </a:rPr>
              <a:t> </a:t>
            </a:r>
            <a:r>
              <a:rPr lang="es-ES" sz="2800" dirty="0" err="1" smtClean="0">
                <a:latin typeface="Calibri" pitchFamily="32" charset="0"/>
                <a:ea typeface="ＭＳ Ｐゴシック" pitchFamily="32" charset="-128"/>
              </a:rPr>
              <a:t>write</a:t>
            </a:r>
            <a:r>
              <a:rPr lang="en-GB" sz="2800" dirty="0">
                <a:latin typeface="Calibri" pitchFamily="32" charset="0"/>
                <a:ea typeface="ＭＳ Ｐゴシック" pitchFamily="32" charset="-128"/>
              </a:rPr>
              <a:t> </a:t>
            </a:r>
            <a:endParaRPr lang="en-GB" sz="2800" dirty="0" smtClean="0">
              <a:latin typeface="Calibri" pitchFamily="32" charset="0"/>
              <a:ea typeface="ＭＳ Ｐゴシック" pitchFamily="32" charset="-128"/>
            </a:endParaRPr>
          </a:p>
          <a:p>
            <a:pPr>
              <a:spcBef>
                <a:spcPts val="450"/>
              </a:spcBef>
            </a:pPr>
            <a:r>
              <a:rPr lang="es-ES" sz="2800" dirty="0" err="1" smtClean="0">
                <a:latin typeface="Calibri" pitchFamily="32" charset="0"/>
                <a:ea typeface="ＭＳ Ｐゴシック" pitchFamily="32" charset="-128"/>
              </a:rPr>
              <a:t>Took</a:t>
            </a:r>
            <a:r>
              <a:rPr lang="es-ES" sz="2800" dirty="0" smtClean="0">
                <a:latin typeface="Calibri" pitchFamily="32" charset="0"/>
                <a:ea typeface="ＭＳ Ｐゴシック" pitchFamily="32" charset="-128"/>
              </a:rPr>
              <a:t> </a:t>
            </a:r>
            <a:r>
              <a:rPr lang="es-ES" sz="2800" dirty="0" err="1">
                <a:latin typeface="Calibri" pitchFamily="32" charset="0"/>
                <a:ea typeface="ＭＳ Ｐゴシック" pitchFamily="32" charset="-128"/>
              </a:rPr>
              <a:t>it</a:t>
            </a:r>
            <a:r>
              <a:rPr lang="es-ES" sz="2800" dirty="0">
                <a:latin typeface="Calibri" pitchFamily="32" charset="0"/>
                <a:ea typeface="ＭＳ Ｐゴシック" pitchFamily="32" charset="-128"/>
              </a:rPr>
              <a:t> back and </a:t>
            </a:r>
            <a:r>
              <a:rPr lang="es-ES" sz="2800" dirty="0" err="1">
                <a:latin typeface="Calibri" pitchFamily="32" charset="0"/>
                <a:ea typeface="ＭＳ Ｐゴシック" pitchFamily="32" charset="-128"/>
              </a:rPr>
              <a:t>had</a:t>
            </a:r>
            <a:r>
              <a:rPr lang="es-ES" sz="2800" dirty="0">
                <a:latin typeface="Calibri" pitchFamily="32" charset="0"/>
                <a:ea typeface="ＭＳ Ｐゴシック" pitchFamily="32" charset="-128"/>
              </a:rPr>
              <a:t> a </a:t>
            </a:r>
            <a:r>
              <a:rPr lang="es-ES" sz="2800" dirty="0" err="1">
                <a:latin typeface="Calibri" pitchFamily="32" charset="0"/>
                <a:ea typeface="ＭＳ Ｐゴシック" pitchFamily="32" charset="-128"/>
              </a:rPr>
              <a:t>fight</a:t>
            </a:r>
            <a:r>
              <a:rPr lang="es-ES" sz="2800" dirty="0">
                <a:latin typeface="Calibri" pitchFamily="32" charset="0"/>
                <a:ea typeface="ＭＳ Ｐゴシック" pitchFamily="32" charset="-128"/>
              </a:rPr>
              <a:t>.</a:t>
            </a:r>
            <a:br>
              <a:rPr lang="es-ES" sz="2800" dirty="0">
                <a:latin typeface="Calibri" pitchFamily="32" charset="0"/>
                <a:ea typeface="ＭＳ Ｐゴシック" pitchFamily="32" charset="-128"/>
              </a:rPr>
            </a:br>
            <a:r>
              <a:rPr lang="es-ES" sz="2800" dirty="0" err="1">
                <a:latin typeface="Calibri" pitchFamily="32" charset="0"/>
                <a:ea typeface="ＭＳ Ｐゴシック" pitchFamily="32" charset="-128"/>
              </a:rPr>
              <a:t>Went</a:t>
            </a:r>
            <a:r>
              <a:rPr lang="es-ES" sz="2800" dirty="0">
                <a:latin typeface="Calibri" pitchFamily="32" charset="0"/>
                <a:ea typeface="ＭＳ Ｐゴシック" pitchFamily="32" charset="-128"/>
              </a:rPr>
              <a:t> home </a:t>
            </a:r>
            <a:r>
              <a:rPr lang="es-ES" sz="2800" dirty="0" err="1">
                <a:latin typeface="Calibri" pitchFamily="32" charset="0"/>
                <a:ea typeface="ＭＳ Ｐゴシック" pitchFamily="32" charset="-128"/>
              </a:rPr>
              <a:t>angry</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locked</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the</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door</a:t>
            </a:r>
            <a:r>
              <a:rPr lang="tr-TR" sz="2800" dirty="0" smtClean="0">
                <a:latin typeface="Calibri" pitchFamily="32" charset="0"/>
                <a:ea typeface="ＭＳ Ｐゴシック" pitchFamily="32" charset="-128"/>
              </a:rPr>
              <a:t>,</a:t>
            </a:r>
            <a:endParaRPr lang="en-GB" sz="2800" dirty="0" smtClean="0">
              <a:latin typeface="Calibri" pitchFamily="32" charset="0"/>
              <a:ea typeface="ＭＳ Ｐゴシック" pitchFamily="32" charset="-128"/>
            </a:endParaRPr>
          </a:p>
          <a:p>
            <a:pPr>
              <a:spcBef>
                <a:spcPts val="450"/>
              </a:spcBef>
            </a:pPr>
            <a:r>
              <a:rPr lang="es-ES" sz="2800" dirty="0" err="1" smtClean="0">
                <a:latin typeface="Calibri" pitchFamily="32" charset="0"/>
                <a:ea typeface="ＭＳ Ｐゴシック" pitchFamily="32" charset="-128"/>
              </a:rPr>
              <a:t>Crawled</a:t>
            </a:r>
            <a:r>
              <a:rPr lang="es-ES" sz="2800" dirty="0" smtClean="0">
                <a:latin typeface="Calibri" pitchFamily="32" charset="0"/>
                <a:ea typeface="ＭＳ Ｐゴシック" pitchFamily="32" charset="-128"/>
              </a:rPr>
              <a:t> </a:t>
            </a:r>
            <a:r>
              <a:rPr lang="es-ES" sz="2800" dirty="0" err="1">
                <a:latin typeface="Calibri" pitchFamily="32" charset="0"/>
                <a:ea typeface="ＭＳ Ｐゴシック" pitchFamily="32" charset="-128"/>
              </a:rPr>
              <a:t>into</a:t>
            </a:r>
            <a:r>
              <a:rPr lang="es-ES" sz="2800" dirty="0">
                <a:latin typeface="Calibri" pitchFamily="32" charset="0"/>
                <a:ea typeface="ＭＳ Ｐゴシック" pitchFamily="32" charset="-128"/>
              </a:rPr>
              <a:t> </a:t>
            </a:r>
            <a:r>
              <a:rPr lang="es-ES" sz="2800" dirty="0" err="1" smtClean="0">
                <a:latin typeface="Calibri" pitchFamily="32" charset="0"/>
                <a:ea typeface="ＭＳ Ｐゴシック" pitchFamily="32" charset="-128"/>
              </a:rPr>
              <a:t>bed</a:t>
            </a:r>
            <a:r>
              <a:rPr lang="es-ES" sz="2800" dirty="0" smtClean="0">
                <a:latin typeface="Calibri" pitchFamily="32" charset="0"/>
                <a:ea typeface="ＭＳ Ｐゴシック" pitchFamily="32" charset="-128"/>
              </a:rPr>
              <a:t>, </a:t>
            </a:r>
            <a:r>
              <a:rPr lang="es-ES" sz="2800" dirty="0" err="1" smtClean="0">
                <a:latin typeface="Calibri" pitchFamily="32" charset="0"/>
                <a:ea typeface="ＭＳ Ｐゴシック" pitchFamily="32" charset="-128"/>
              </a:rPr>
              <a:t>couldn’t</a:t>
            </a:r>
            <a:r>
              <a:rPr lang="es-ES" sz="2800" dirty="0" smtClean="0">
                <a:latin typeface="Calibri" pitchFamily="32" charset="0"/>
                <a:ea typeface="ＭＳ Ｐゴシック" pitchFamily="32" charset="-128"/>
              </a:rPr>
              <a:t> </a:t>
            </a:r>
            <a:r>
              <a:rPr lang="es-ES" sz="2800" dirty="0" err="1">
                <a:latin typeface="Calibri" pitchFamily="32" charset="0"/>
                <a:ea typeface="ＭＳ Ｐゴシック" pitchFamily="32" charset="-128"/>
              </a:rPr>
              <a:t>take</a:t>
            </a:r>
            <a:r>
              <a:rPr lang="es-ES" sz="2800" dirty="0">
                <a:latin typeface="Calibri" pitchFamily="32" charset="0"/>
                <a:ea typeface="ＭＳ Ｐゴシック" pitchFamily="32" charset="-128"/>
              </a:rPr>
              <a:t> </a:t>
            </a:r>
            <a:r>
              <a:rPr lang="es-ES" sz="2800" dirty="0" err="1">
                <a:latin typeface="Calibri" pitchFamily="32" charset="0"/>
                <a:ea typeface="ＭＳ Ｐゴシック" pitchFamily="32" charset="-128"/>
              </a:rPr>
              <a:t>any</a:t>
            </a:r>
            <a:r>
              <a:rPr lang="es-ES" sz="2800" dirty="0">
                <a:latin typeface="Calibri" pitchFamily="32" charset="0"/>
                <a:ea typeface="ＭＳ Ｐゴシック" pitchFamily="32" charset="-128"/>
              </a:rPr>
              <a:t> more.   </a:t>
            </a:r>
            <a:r>
              <a:rPr lang="es-ES" sz="2800" dirty="0">
                <a:solidFill>
                  <a:srgbClr val="FFFFFF"/>
                </a:solidFill>
                <a:latin typeface="Calibri" pitchFamily="32" charset="0"/>
                <a:ea typeface="ＭＳ Ｐゴシック" pitchFamily="32" charset="-128"/>
              </a:rPr>
              <a:t> </a:t>
            </a:r>
            <a:endParaRPr lang="es-ES" sz="2800" dirty="0" smtClean="0">
              <a:solidFill>
                <a:srgbClr val="FFFFFF"/>
              </a:solidFill>
              <a:latin typeface="Calibri" pitchFamily="32" charset="0"/>
              <a:ea typeface="ＭＳ Ｐゴシック" pitchFamily="32" charset="-128"/>
            </a:endParaRPr>
          </a:p>
          <a:p>
            <a:pPr algn="r">
              <a:spcBef>
                <a:spcPts val="450"/>
              </a:spcBef>
            </a:pPr>
            <a:r>
              <a:rPr lang="tr-TR" sz="2400" b="1" i="1" dirty="0" smtClean="0">
                <a:solidFill>
                  <a:srgbClr val="000066"/>
                </a:solidFill>
                <a:latin typeface="Calibri" pitchFamily="32" charset="0"/>
                <a:ea typeface="ＭＳ Ｐゴシック" pitchFamily="32" charset="-128"/>
              </a:rPr>
              <a:t>J</a:t>
            </a:r>
            <a:r>
              <a:rPr lang="es-ES" sz="2400" b="1" i="1" dirty="0" err="1">
                <a:latin typeface="Calibri" pitchFamily="32" charset="0"/>
                <a:ea typeface="ＭＳ Ｐゴシック" pitchFamily="32" charset="-128"/>
              </a:rPr>
              <a:t>azz</a:t>
            </a:r>
            <a:r>
              <a:rPr lang="es-ES" sz="2400" b="1" i="1" dirty="0">
                <a:latin typeface="Calibri" pitchFamily="32" charset="0"/>
                <a:ea typeface="ＭＳ Ｐゴシック" pitchFamily="32" charset="-128"/>
              </a:rPr>
              <a:t> </a:t>
            </a:r>
            <a:r>
              <a:rPr lang="es-ES" sz="2400" b="1" i="1" dirty="0" err="1">
                <a:latin typeface="Calibri" pitchFamily="32" charset="0"/>
                <a:ea typeface="ＭＳ Ｐゴシック" pitchFamily="32" charset="-128"/>
              </a:rPr>
              <a:t>Chants</a:t>
            </a:r>
            <a:r>
              <a:rPr lang="es-ES" sz="2400" i="1" dirty="0">
                <a:latin typeface="Calibri" pitchFamily="32" charset="0"/>
                <a:ea typeface="ＭＳ Ｐゴシック" pitchFamily="32" charset="-128"/>
              </a:rPr>
              <a:t>, </a:t>
            </a:r>
            <a:r>
              <a:rPr lang="es-ES" sz="2400" dirty="0" err="1">
                <a:latin typeface="Calibri" pitchFamily="32" charset="0"/>
                <a:ea typeface="ＭＳ Ｐゴシック" pitchFamily="32" charset="-128"/>
              </a:rPr>
              <a:t>Carolyn</a:t>
            </a:r>
            <a:r>
              <a:rPr lang="es-ES" sz="2400" dirty="0">
                <a:latin typeface="Calibri" pitchFamily="32" charset="0"/>
                <a:ea typeface="ＭＳ Ｐゴシック" pitchFamily="32" charset="-128"/>
              </a:rPr>
              <a:t> Graham, OUP</a:t>
            </a:r>
          </a:p>
        </p:txBody>
      </p:sp>
    </p:spTree>
    <p:extLst>
      <p:ext uri="{BB962C8B-B14F-4D97-AF65-F5344CB8AC3E}">
        <p14:creationId xmlns:p14="http://schemas.microsoft.com/office/powerpoint/2010/main" val="336360802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85749" y="214313"/>
            <a:ext cx="8429625" cy="78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ctr">
              <a:buClrTx/>
              <a:buFontTx/>
              <a:buNone/>
            </a:pPr>
            <a:r>
              <a:rPr lang="en-GB" sz="4400" b="0" dirty="0">
                <a:solidFill>
                  <a:schemeClr val="tx1"/>
                </a:solidFill>
                <a:latin typeface="+mj-lt"/>
              </a:rPr>
              <a:t>Rhythm and reduction</a:t>
            </a:r>
          </a:p>
        </p:txBody>
      </p:sp>
      <p:sp>
        <p:nvSpPr>
          <p:cNvPr id="13314" name="Text Box 2"/>
          <p:cNvSpPr txBox="1">
            <a:spLocks noChangeArrowheads="1"/>
          </p:cNvSpPr>
          <p:nvPr/>
        </p:nvSpPr>
        <p:spPr bwMode="auto">
          <a:xfrm>
            <a:off x="2428875" y="1214438"/>
            <a:ext cx="4032250" cy="64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38138">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b="1">
                <a:solidFill>
                  <a:srgbClr val="000000"/>
                </a:solidFill>
                <a:latin typeface="Comic Sans MS" pitchFamily="64" charset="0"/>
                <a:ea typeface="SimSun" charset="-122"/>
              </a:defRPr>
            </a:lvl9pPr>
          </a:lstStyle>
          <a:p>
            <a:pPr>
              <a:spcBef>
                <a:spcPts val="2250"/>
              </a:spcBef>
              <a:buClrTx/>
              <a:buFontTx/>
              <a:buNone/>
            </a:pPr>
            <a:r>
              <a:rPr lang="en-US" sz="3600" b="0">
                <a:solidFill>
                  <a:srgbClr val="FFFFFF"/>
                </a:solidFill>
                <a:latin typeface="Arial" charset="0"/>
              </a:rPr>
              <a:t>Boys play games </a:t>
            </a:r>
          </a:p>
        </p:txBody>
      </p:sp>
      <p:sp>
        <p:nvSpPr>
          <p:cNvPr id="13315" name="Rectangle 3"/>
          <p:cNvSpPr>
            <a:spLocks noChangeArrowheads="1"/>
          </p:cNvSpPr>
          <p:nvPr/>
        </p:nvSpPr>
        <p:spPr bwMode="auto">
          <a:xfrm>
            <a:off x="503236" y="2447385"/>
            <a:ext cx="7994650" cy="3711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p>
            <a:pPr>
              <a:lnSpc>
                <a:spcPct val="15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200" b="0" dirty="0"/>
              <a:t>BOYS PLAY GAMES</a:t>
            </a:r>
          </a:p>
          <a:p>
            <a:pPr>
              <a:lnSpc>
                <a:spcPct val="15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200" b="0" dirty="0"/>
              <a:t>The BOYS PLAYED the GAMES</a:t>
            </a:r>
          </a:p>
          <a:p>
            <a:pPr>
              <a:lnSpc>
                <a:spcPct val="15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200" b="0" dirty="0"/>
              <a:t>The BOYS can PLAY the GAMES</a:t>
            </a:r>
          </a:p>
          <a:p>
            <a:pPr>
              <a:lnSpc>
                <a:spcPct val="15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200" b="0" dirty="0"/>
              <a:t>The BOYS could have PLAYED the GAMES</a:t>
            </a:r>
          </a:p>
          <a:p>
            <a:pPr>
              <a:lnSpc>
                <a:spcPct val="15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200" b="0" dirty="0"/>
              <a:t>The BOYS couldn’t have PLAYED the GAMES</a:t>
            </a:r>
          </a:p>
        </p:txBody>
      </p:sp>
      <p:pic>
        <p:nvPicPr>
          <p:cNvPr id="4098" name="Picture 2" descr="Image result for boys playing gam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1321328"/>
            <a:ext cx="3380656" cy="2252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146661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Practical activities</a:t>
            </a:r>
            <a:endParaRPr lang="en-GB" dirty="0"/>
          </a:p>
        </p:txBody>
      </p:sp>
      <p:sp>
        <p:nvSpPr>
          <p:cNvPr id="3" name="Content Placeholder 2"/>
          <p:cNvSpPr>
            <a:spLocks noGrp="1"/>
          </p:cNvSpPr>
          <p:nvPr>
            <p:ph idx="1"/>
          </p:nvPr>
        </p:nvSpPr>
        <p:spPr>
          <a:xfrm>
            <a:off x="457200" y="1600201"/>
            <a:ext cx="8229600" cy="748680"/>
          </a:xfrm>
        </p:spPr>
        <p:txBody>
          <a:bodyPr/>
          <a:lstStyle/>
          <a:p>
            <a:pPr marL="0" indent="0">
              <a:buNone/>
            </a:pPr>
            <a:r>
              <a:rPr lang="en-GB" dirty="0" smtClean="0"/>
              <a:t>How can you help your students with….</a:t>
            </a:r>
            <a:endParaRPr lang="en-GB" dirty="0"/>
          </a:p>
        </p:txBody>
      </p:sp>
      <p:sp>
        <p:nvSpPr>
          <p:cNvPr id="4" name="Oval 3"/>
          <p:cNvSpPr/>
          <p:nvPr/>
        </p:nvSpPr>
        <p:spPr>
          <a:xfrm>
            <a:off x="683568" y="2333671"/>
            <a:ext cx="3384376"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Word stress</a:t>
            </a:r>
            <a:endParaRPr lang="en-GB" sz="3200" dirty="0"/>
          </a:p>
        </p:txBody>
      </p:sp>
      <p:sp>
        <p:nvSpPr>
          <p:cNvPr id="5" name="Oval 4"/>
          <p:cNvSpPr/>
          <p:nvPr/>
        </p:nvSpPr>
        <p:spPr>
          <a:xfrm>
            <a:off x="683568" y="3933056"/>
            <a:ext cx="3384376"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Consonant sounds</a:t>
            </a:r>
            <a:endParaRPr lang="en-GB" sz="3200" dirty="0"/>
          </a:p>
        </p:txBody>
      </p:sp>
      <p:sp>
        <p:nvSpPr>
          <p:cNvPr id="6" name="Oval 5"/>
          <p:cNvSpPr/>
          <p:nvPr/>
        </p:nvSpPr>
        <p:spPr>
          <a:xfrm>
            <a:off x="4878100" y="3933056"/>
            <a:ext cx="3384376"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Vowel sounds</a:t>
            </a:r>
            <a:endParaRPr lang="en-GB" sz="3200" dirty="0"/>
          </a:p>
        </p:txBody>
      </p:sp>
      <p:sp>
        <p:nvSpPr>
          <p:cNvPr id="7" name="Oval 6"/>
          <p:cNvSpPr/>
          <p:nvPr/>
        </p:nvSpPr>
        <p:spPr>
          <a:xfrm>
            <a:off x="4860032" y="2333671"/>
            <a:ext cx="3384376"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Sentence stress</a:t>
            </a:r>
            <a:endParaRPr lang="en-GB" sz="3200" dirty="0"/>
          </a:p>
        </p:txBody>
      </p:sp>
      <p:sp>
        <p:nvSpPr>
          <p:cNvPr id="8" name="Oval 7"/>
          <p:cNvSpPr/>
          <p:nvPr/>
        </p:nvSpPr>
        <p:spPr>
          <a:xfrm>
            <a:off x="4890902" y="5373216"/>
            <a:ext cx="3384376"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Intonation</a:t>
            </a:r>
            <a:endParaRPr lang="en-GB" sz="3200" dirty="0"/>
          </a:p>
        </p:txBody>
      </p:sp>
      <p:sp>
        <p:nvSpPr>
          <p:cNvPr id="9" name="Oval 8"/>
          <p:cNvSpPr/>
          <p:nvPr/>
        </p:nvSpPr>
        <p:spPr>
          <a:xfrm>
            <a:off x="683568" y="5373216"/>
            <a:ext cx="3384376"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Rhythm</a:t>
            </a:r>
            <a:endParaRPr lang="en-GB" sz="3200" dirty="0"/>
          </a:p>
        </p:txBody>
      </p:sp>
    </p:spTree>
    <p:extLst>
      <p:ext uri="{BB962C8B-B14F-4D97-AF65-F5344CB8AC3E}">
        <p14:creationId xmlns:p14="http://schemas.microsoft.com/office/powerpoint/2010/main" val="18707967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285750" y="214313"/>
            <a:ext cx="8462714" cy="78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000000"/>
                </a:solidFill>
                <a:latin typeface="Comic Sans MS" pitchFamily="64" charset="0"/>
                <a:ea typeface="SimSun" charset="-122"/>
              </a:defRPr>
            </a:lvl9pPr>
          </a:lstStyle>
          <a:p>
            <a:pPr algn="ctr">
              <a:buClrTx/>
              <a:buFontTx/>
              <a:buNone/>
            </a:pPr>
            <a:r>
              <a:rPr lang="en-GB" sz="4400" b="0" dirty="0" smtClean="0">
                <a:solidFill>
                  <a:schemeClr val="tx1"/>
                </a:solidFill>
                <a:latin typeface="+mj-lt"/>
              </a:rPr>
              <a:t>In our classrooms…</a:t>
            </a:r>
            <a:endParaRPr lang="en-GB" sz="4400" b="0" dirty="0">
              <a:solidFill>
                <a:schemeClr val="tx1"/>
              </a:solidFill>
              <a:latin typeface="+mj-lt"/>
            </a:endParaRPr>
          </a:p>
        </p:txBody>
      </p:sp>
      <p:sp>
        <p:nvSpPr>
          <p:cNvPr id="15362" name="Text Box 2"/>
          <p:cNvSpPr txBox="1">
            <a:spLocks noChangeArrowheads="1"/>
          </p:cNvSpPr>
          <p:nvPr/>
        </p:nvSpPr>
        <p:spPr bwMode="auto">
          <a:xfrm>
            <a:off x="500063" y="1428750"/>
            <a:ext cx="8077200" cy="4410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38138" indent="-338138">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1pPr>
            <a:lvl2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2pPr>
            <a:lvl3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3pPr>
            <a:lvl4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4pPr>
            <a:lvl5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5pPr>
            <a:lvl6pPr marL="2514600" indent="-228600" defTabSz="449263" fontAlgn="base">
              <a:spcBef>
                <a:spcPct val="0"/>
              </a:spcBef>
              <a:spcAft>
                <a:spcPct val="0"/>
              </a:spcAft>
              <a:buClr>
                <a:srgbClr val="000000"/>
              </a:buClr>
              <a:buSzPct val="100000"/>
              <a:buFont typeface="Times New Roman" pitchFamily="16"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6pPr>
            <a:lvl7pPr marL="2971800" indent="-228600" defTabSz="449263" fontAlgn="base">
              <a:spcBef>
                <a:spcPct val="0"/>
              </a:spcBef>
              <a:spcAft>
                <a:spcPct val="0"/>
              </a:spcAft>
              <a:buClr>
                <a:srgbClr val="000000"/>
              </a:buClr>
              <a:buSzPct val="100000"/>
              <a:buFont typeface="Times New Roman" pitchFamily="16"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7pPr>
            <a:lvl8pPr marL="3429000" indent="-228600" defTabSz="449263" fontAlgn="base">
              <a:spcBef>
                <a:spcPct val="0"/>
              </a:spcBef>
              <a:spcAft>
                <a:spcPct val="0"/>
              </a:spcAft>
              <a:buClr>
                <a:srgbClr val="000000"/>
              </a:buClr>
              <a:buSzPct val="100000"/>
              <a:buFont typeface="Times New Roman" pitchFamily="16"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8pPr>
            <a:lvl9pPr marL="3886200" indent="-228600" defTabSz="449263" fontAlgn="base">
              <a:spcBef>
                <a:spcPct val="0"/>
              </a:spcBef>
              <a:spcAft>
                <a:spcPct val="0"/>
              </a:spcAft>
              <a:buClr>
                <a:srgbClr val="000000"/>
              </a:buClr>
              <a:buSzPct val="100000"/>
              <a:buFont typeface="Times New Roman" pitchFamily="16"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rgbClr val="000000"/>
                </a:solidFill>
                <a:latin typeface="Comic Sans MS" pitchFamily="64" charset="0"/>
                <a:ea typeface="SimSun" charset="-122"/>
              </a:defRPr>
            </a:lvl9pPr>
          </a:lstStyle>
          <a:p>
            <a:pPr>
              <a:spcBef>
                <a:spcPts val="1750"/>
              </a:spcBef>
              <a:buClr>
                <a:srgbClr val="000070"/>
              </a:buClr>
              <a:buFont typeface="Times New Roman" pitchFamily="16" charset="0"/>
              <a:buChar char="•"/>
            </a:pPr>
            <a:r>
              <a:rPr lang="en-GB" sz="2800" b="0" dirty="0" smtClean="0">
                <a:solidFill>
                  <a:schemeClr val="tx1"/>
                </a:solidFill>
                <a:latin typeface="Arial" charset="0"/>
              </a:rPr>
              <a:t>Include a consistent </a:t>
            </a:r>
            <a:r>
              <a:rPr lang="en-GB" sz="2800" b="0" dirty="0">
                <a:solidFill>
                  <a:schemeClr val="tx1"/>
                </a:solidFill>
                <a:latin typeface="Arial" charset="0"/>
              </a:rPr>
              <a:t>focus on pronunciation</a:t>
            </a:r>
          </a:p>
          <a:p>
            <a:pPr>
              <a:spcBef>
                <a:spcPts val="1750"/>
              </a:spcBef>
              <a:buClr>
                <a:srgbClr val="000070"/>
              </a:buClr>
              <a:buFont typeface="Times New Roman" pitchFamily="16" charset="0"/>
              <a:buChar char="•"/>
            </a:pPr>
            <a:r>
              <a:rPr lang="en-GB" sz="2800" b="0" dirty="0" smtClean="0">
                <a:solidFill>
                  <a:schemeClr val="tx1"/>
                </a:solidFill>
                <a:latin typeface="Arial" charset="0"/>
              </a:rPr>
              <a:t>Highlight when presenting new </a:t>
            </a:r>
            <a:r>
              <a:rPr lang="en-GB" sz="2800" b="0" dirty="0">
                <a:solidFill>
                  <a:schemeClr val="tx1"/>
                </a:solidFill>
                <a:latin typeface="Arial" charset="0"/>
              </a:rPr>
              <a:t>language </a:t>
            </a:r>
          </a:p>
          <a:p>
            <a:pPr>
              <a:spcBef>
                <a:spcPts val="1750"/>
              </a:spcBef>
              <a:buClr>
                <a:srgbClr val="000070"/>
              </a:buClr>
              <a:buFont typeface="Times New Roman" pitchFamily="16" charset="0"/>
              <a:buChar char="•"/>
            </a:pPr>
            <a:r>
              <a:rPr lang="en-GB" sz="2800" b="0" dirty="0">
                <a:solidFill>
                  <a:schemeClr val="tx1"/>
                </a:solidFill>
                <a:latin typeface="Arial" charset="0"/>
              </a:rPr>
              <a:t>Respond naturally to incorrect models</a:t>
            </a:r>
          </a:p>
          <a:p>
            <a:pPr>
              <a:spcBef>
                <a:spcPts val="1750"/>
              </a:spcBef>
              <a:buClr>
                <a:srgbClr val="000070"/>
              </a:buClr>
              <a:buFont typeface="Times New Roman" pitchFamily="16" charset="0"/>
              <a:buChar char="•"/>
            </a:pPr>
            <a:r>
              <a:rPr lang="en-GB" sz="2800" b="0" dirty="0">
                <a:solidFill>
                  <a:schemeClr val="tx1"/>
                </a:solidFill>
                <a:latin typeface="Arial" charset="0"/>
              </a:rPr>
              <a:t>Exploit the 'physicality' of pronunciation</a:t>
            </a:r>
          </a:p>
          <a:p>
            <a:pPr>
              <a:spcBef>
                <a:spcPts val="1750"/>
              </a:spcBef>
              <a:buClr>
                <a:srgbClr val="000070"/>
              </a:buClr>
              <a:buFont typeface="Times New Roman" pitchFamily="16" charset="0"/>
              <a:buChar char="•"/>
            </a:pPr>
            <a:r>
              <a:rPr lang="en-GB" sz="2800" b="0" dirty="0">
                <a:solidFill>
                  <a:schemeClr val="tx1"/>
                </a:solidFill>
                <a:latin typeface="Arial" charset="0"/>
              </a:rPr>
              <a:t>Regular feedback and correction </a:t>
            </a:r>
          </a:p>
          <a:p>
            <a:pPr>
              <a:spcBef>
                <a:spcPts val="1750"/>
              </a:spcBef>
              <a:buClr>
                <a:srgbClr val="000070"/>
              </a:buClr>
              <a:buFont typeface="Times New Roman" pitchFamily="16" charset="0"/>
              <a:buChar char="•"/>
            </a:pPr>
            <a:r>
              <a:rPr lang="en-GB" sz="2800" b="0" dirty="0">
                <a:solidFill>
                  <a:schemeClr val="tx1"/>
                </a:solidFill>
                <a:latin typeface="Arial" charset="0"/>
              </a:rPr>
              <a:t>Include in tests &amp; evaluation</a:t>
            </a:r>
          </a:p>
          <a:p>
            <a:pPr>
              <a:spcBef>
                <a:spcPts val="1750"/>
              </a:spcBef>
              <a:buClrTx/>
              <a:buFontTx/>
              <a:buNone/>
            </a:pPr>
            <a:endParaRPr lang="en-GB" sz="2800" b="0" dirty="0">
              <a:solidFill>
                <a:schemeClr val="tx1"/>
              </a:solidFill>
              <a:latin typeface="Arial" charset="0"/>
            </a:endParaRPr>
          </a:p>
        </p:txBody>
      </p:sp>
      <p:pic>
        <p:nvPicPr>
          <p:cNvPr id="5122" name="Picture 2" descr="Image result for pronunciation"/>
          <p:cNvPicPr>
            <a:picLocks noChangeAspect="1" noChangeArrowheads="1"/>
          </p:cNvPicPr>
          <p:nvPr/>
        </p:nvPicPr>
        <p:blipFill rotWithShape="1">
          <a:blip r:embed="rId3">
            <a:extLst>
              <a:ext uri="{28A0092B-C50C-407E-A947-70E740481C1C}">
                <a14:useLocalDpi xmlns:a14="http://schemas.microsoft.com/office/drawing/2010/main" val="0"/>
              </a:ext>
            </a:extLst>
          </a:blip>
          <a:srcRect t="17154"/>
          <a:stretch/>
        </p:blipFill>
        <p:spPr bwMode="auto">
          <a:xfrm>
            <a:off x="6515425" y="4221088"/>
            <a:ext cx="2253464" cy="2447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48499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indefinite" fill="hold">
                                          <p:stCondLst>
                                            <p:cond delay="0"/>
                                          </p:stCondLst>
                                        </p:cTn>
                                        <p:tgtEl>
                                          <p:spTgt spid="1536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indefinite" fill="hold">
                                          <p:stCondLst>
                                            <p:cond delay="0"/>
                                          </p:stCondLst>
                                        </p:cTn>
                                        <p:tgtEl>
                                          <p:spTgt spid="1536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indefinite" fill="hold">
                                          <p:stCondLst>
                                            <p:cond delay="0"/>
                                          </p:stCondLst>
                                        </p:cTn>
                                        <p:tgtEl>
                                          <p:spTgt spid="1536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indefinite" fill="hold">
                                          <p:stCondLst>
                                            <p:cond delay="0"/>
                                          </p:stCondLst>
                                        </p:cTn>
                                        <p:tgtEl>
                                          <p:spTgt spid="1536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indefinite" fill="hold">
                                          <p:stCondLst>
                                            <p:cond delay="0"/>
                                          </p:stCondLst>
                                        </p:cTn>
                                        <p:tgtEl>
                                          <p:spTgt spid="1536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fill="hold" nodeType="clickEffect">
                                  <p:stCondLst>
                                    <p:cond delay="0"/>
                                  </p:stCondLst>
                                  <p:childTnLst>
                                    <p:set>
                                      <p:cBhvr additive="repl">
                                        <p:cTn id="26" dur="indefinite" fill="hold">
                                          <p:stCondLst>
                                            <p:cond delay="0"/>
                                          </p:stCondLst>
                                        </p:cTn>
                                        <p:tgtEl>
                                          <p:spTgt spid="1536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Curriculum planning</a:t>
            </a:r>
            <a:endParaRPr lang="en-GB" dirty="0"/>
          </a:p>
        </p:txBody>
      </p:sp>
      <p:sp>
        <p:nvSpPr>
          <p:cNvPr id="3" name="Content Placeholder 2"/>
          <p:cNvSpPr>
            <a:spLocks noGrp="1"/>
          </p:cNvSpPr>
          <p:nvPr>
            <p:ph idx="1"/>
          </p:nvPr>
        </p:nvSpPr>
        <p:spPr/>
        <p:txBody>
          <a:bodyPr/>
          <a:lstStyle/>
          <a:p>
            <a:pPr marL="0" lvl="0" indent="0">
              <a:buNone/>
            </a:pPr>
            <a:r>
              <a:rPr lang="en-GB" i="1" dirty="0">
                <a:solidFill>
                  <a:prstClr val="black"/>
                </a:solidFill>
              </a:rPr>
              <a:t>By the end of the session you’ll have</a:t>
            </a:r>
            <a:r>
              <a:rPr lang="en-GB" i="1" dirty="0" smtClean="0">
                <a:solidFill>
                  <a:prstClr val="black"/>
                </a:solidFill>
              </a:rPr>
              <a:t>:</a:t>
            </a:r>
          </a:p>
          <a:p>
            <a:r>
              <a:rPr lang="en-GB" dirty="0" smtClean="0">
                <a:solidFill>
                  <a:prstClr val="black"/>
                </a:solidFill>
              </a:rPr>
              <a:t>examined the factors that contribute to syllabus planning</a:t>
            </a:r>
          </a:p>
          <a:p>
            <a:r>
              <a:rPr lang="en-GB" dirty="0" smtClean="0">
                <a:solidFill>
                  <a:prstClr val="black"/>
                </a:solidFill>
              </a:rPr>
              <a:t>explored different syllabus types</a:t>
            </a:r>
          </a:p>
          <a:p>
            <a:r>
              <a:rPr lang="en-GB" dirty="0" smtClean="0">
                <a:solidFill>
                  <a:prstClr val="black"/>
                </a:solidFill>
              </a:rPr>
              <a:t>outlined the content of a 10-module syllabus plan</a:t>
            </a:r>
          </a:p>
          <a:p>
            <a:endParaRPr lang="en-GB" dirty="0" smtClean="0">
              <a:solidFill>
                <a:prstClr val="black"/>
              </a:solidFill>
            </a:endParaRPr>
          </a:p>
          <a:p>
            <a:endParaRPr lang="en-GB" dirty="0" smtClean="0">
              <a:solidFill>
                <a:prstClr val="black"/>
              </a:solidFill>
            </a:endParaRPr>
          </a:p>
          <a:p>
            <a:endParaRPr lang="en-GB" dirty="0" smtClean="0">
              <a:solidFill>
                <a:prstClr val="black"/>
              </a:solidFill>
            </a:endParaRPr>
          </a:p>
          <a:p>
            <a:endParaRPr lang="en-GB" dirty="0" smtClean="0">
              <a:solidFill>
                <a:prstClr val="black"/>
              </a:solidFill>
            </a:endParaRPr>
          </a:p>
          <a:p>
            <a:endParaRPr lang="en-GB" dirty="0">
              <a:solidFill>
                <a:prstClr val="black"/>
              </a:solidFill>
            </a:endParaRPr>
          </a:p>
          <a:p>
            <a:pPr marL="0" indent="0">
              <a:buNone/>
            </a:pPr>
            <a:endParaRPr lang="en-GB" dirty="0"/>
          </a:p>
        </p:txBody>
      </p:sp>
    </p:spTree>
    <p:extLst>
      <p:ext uri="{BB962C8B-B14F-4D97-AF65-F5344CB8AC3E}">
        <p14:creationId xmlns:p14="http://schemas.microsoft.com/office/powerpoint/2010/main" val="19082893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a:t>
            </a:r>
            <a:endParaRPr lang="en-GB" dirty="0"/>
          </a:p>
        </p:txBody>
      </p:sp>
      <p:sp>
        <p:nvSpPr>
          <p:cNvPr id="4" name="Rounded Rectangle 3"/>
          <p:cNvSpPr/>
          <p:nvPr/>
        </p:nvSpPr>
        <p:spPr>
          <a:xfrm>
            <a:off x="2195736" y="2636912"/>
            <a:ext cx="5040560"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What do we need to find out when planning a syllabus?</a:t>
            </a:r>
            <a:endParaRPr lang="en-GB" sz="3200" dirty="0"/>
          </a:p>
        </p:txBody>
      </p:sp>
    </p:spTree>
    <p:extLst>
      <p:ext uri="{BB962C8B-B14F-4D97-AF65-F5344CB8AC3E}">
        <p14:creationId xmlns:p14="http://schemas.microsoft.com/office/powerpoint/2010/main" val="875132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Factors in syllabus planning</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Level of students</a:t>
            </a:r>
            <a:endParaRPr lang="en-GB" dirty="0"/>
          </a:p>
          <a:p>
            <a:r>
              <a:rPr lang="en-GB" dirty="0" smtClean="0"/>
              <a:t>Age of students</a:t>
            </a:r>
            <a:endParaRPr lang="en-GB" dirty="0"/>
          </a:p>
          <a:p>
            <a:r>
              <a:rPr lang="en-GB" dirty="0" smtClean="0"/>
              <a:t>Gender</a:t>
            </a:r>
            <a:endParaRPr lang="en-GB" dirty="0"/>
          </a:p>
          <a:p>
            <a:r>
              <a:rPr lang="en-GB" dirty="0"/>
              <a:t>R</a:t>
            </a:r>
            <a:r>
              <a:rPr lang="en-GB" dirty="0" smtClean="0"/>
              <a:t>esources available</a:t>
            </a:r>
          </a:p>
          <a:p>
            <a:r>
              <a:rPr lang="en-GB" dirty="0" smtClean="0"/>
              <a:t>What students have studied </a:t>
            </a:r>
            <a:r>
              <a:rPr lang="en-GB" dirty="0"/>
              <a:t>before</a:t>
            </a:r>
          </a:p>
          <a:p>
            <a:r>
              <a:rPr lang="en-GB" dirty="0" smtClean="0"/>
              <a:t>Students</a:t>
            </a:r>
            <a:r>
              <a:rPr lang="en-GB" dirty="0"/>
              <a:t>’ strengths and weaknesses</a:t>
            </a:r>
          </a:p>
          <a:p>
            <a:r>
              <a:rPr lang="en-GB" dirty="0" smtClean="0"/>
              <a:t>Number of lessons per week</a:t>
            </a:r>
          </a:p>
          <a:p>
            <a:r>
              <a:rPr lang="en-GB" dirty="0" smtClean="0"/>
              <a:t>Length </a:t>
            </a:r>
            <a:r>
              <a:rPr lang="en-GB" dirty="0"/>
              <a:t>of </a:t>
            </a:r>
            <a:r>
              <a:rPr lang="en-GB" dirty="0" smtClean="0"/>
              <a:t>course </a:t>
            </a:r>
            <a:endParaRPr lang="en-GB" dirty="0"/>
          </a:p>
          <a:p>
            <a:r>
              <a:rPr lang="en-GB" dirty="0" smtClean="0"/>
              <a:t>Assessment procedures (formative and summative) </a:t>
            </a:r>
            <a:endParaRPr lang="en-GB" dirty="0"/>
          </a:p>
          <a:p>
            <a:endParaRPr lang="en-GB" dirty="0"/>
          </a:p>
          <a:p>
            <a:endParaRPr lang="en-GB" dirty="0"/>
          </a:p>
        </p:txBody>
      </p:sp>
    </p:spTree>
    <p:extLst>
      <p:ext uri="{BB962C8B-B14F-4D97-AF65-F5344CB8AC3E}">
        <p14:creationId xmlns:p14="http://schemas.microsoft.com/office/powerpoint/2010/main" val="4171299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Course aims</a:t>
            </a:r>
            <a:endParaRPr lang="en-GB" dirty="0"/>
          </a:p>
        </p:txBody>
      </p:sp>
      <p:sp>
        <p:nvSpPr>
          <p:cNvPr id="3" name="Content Placeholder 2"/>
          <p:cNvSpPr>
            <a:spLocks noGrp="1"/>
          </p:cNvSpPr>
          <p:nvPr>
            <p:ph idx="1"/>
          </p:nvPr>
        </p:nvSpPr>
        <p:spPr/>
        <p:txBody>
          <a:bodyPr/>
          <a:lstStyle/>
          <a:p>
            <a:r>
              <a:rPr lang="en-GB" dirty="0" smtClean="0"/>
              <a:t>To explore aspects of ELT principles and practise</a:t>
            </a:r>
          </a:p>
          <a:p>
            <a:r>
              <a:rPr lang="en-GB" dirty="0" smtClean="0"/>
              <a:t>To build on your current knowledge and skills in the classroom</a:t>
            </a:r>
          </a:p>
          <a:p>
            <a:r>
              <a:rPr lang="en-GB" dirty="0" smtClean="0"/>
              <a:t>To try out new activities and techniques in a secure and supportive environment</a:t>
            </a:r>
            <a:endParaRPr lang="en-GB" dirty="0"/>
          </a:p>
        </p:txBody>
      </p:sp>
    </p:spTree>
    <p:extLst>
      <p:ext uri="{BB962C8B-B14F-4D97-AF65-F5344CB8AC3E}">
        <p14:creationId xmlns:p14="http://schemas.microsoft.com/office/powerpoint/2010/main" val="360470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Syllabus types</a:t>
            </a:r>
            <a:endParaRPr lang="en-GB" dirty="0"/>
          </a:p>
        </p:txBody>
      </p:sp>
      <p:sp>
        <p:nvSpPr>
          <p:cNvPr id="4" name="Rounded Rectangle 3"/>
          <p:cNvSpPr/>
          <p:nvPr/>
        </p:nvSpPr>
        <p:spPr>
          <a:xfrm>
            <a:off x="755576" y="1340768"/>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Grammatical/</a:t>
            </a:r>
          </a:p>
          <a:p>
            <a:pPr algn="ctr"/>
            <a:r>
              <a:rPr lang="en-GB" sz="3200" dirty="0" smtClean="0"/>
              <a:t>Structural</a:t>
            </a:r>
            <a:endParaRPr lang="en-GB" sz="2000" dirty="0"/>
          </a:p>
        </p:txBody>
      </p:sp>
      <p:sp>
        <p:nvSpPr>
          <p:cNvPr id="5" name="Rounded Rectangle 4"/>
          <p:cNvSpPr/>
          <p:nvPr/>
        </p:nvSpPr>
        <p:spPr>
          <a:xfrm>
            <a:off x="5026480" y="5445224"/>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Mixed/</a:t>
            </a:r>
          </a:p>
          <a:p>
            <a:pPr algn="ctr"/>
            <a:r>
              <a:rPr lang="en-GB" sz="3200" dirty="0"/>
              <a:t>M</a:t>
            </a:r>
            <a:r>
              <a:rPr lang="en-GB" sz="3200" dirty="0" smtClean="0"/>
              <a:t>ulti-strand</a:t>
            </a:r>
            <a:endParaRPr lang="en-GB" sz="3200" dirty="0"/>
          </a:p>
        </p:txBody>
      </p:sp>
      <p:sp>
        <p:nvSpPr>
          <p:cNvPr id="6" name="Rounded Rectangle 5"/>
          <p:cNvSpPr/>
          <p:nvPr/>
        </p:nvSpPr>
        <p:spPr>
          <a:xfrm>
            <a:off x="5026480" y="4077072"/>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Topic-based</a:t>
            </a:r>
            <a:endParaRPr lang="en-GB" sz="3200" dirty="0"/>
          </a:p>
        </p:txBody>
      </p:sp>
      <p:sp>
        <p:nvSpPr>
          <p:cNvPr id="7" name="Rounded Rectangle 6"/>
          <p:cNvSpPr/>
          <p:nvPr/>
        </p:nvSpPr>
        <p:spPr>
          <a:xfrm>
            <a:off x="5015308" y="2708920"/>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Phonological</a:t>
            </a:r>
            <a:endParaRPr lang="en-GB" sz="3200" dirty="0"/>
          </a:p>
        </p:txBody>
      </p:sp>
      <p:sp>
        <p:nvSpPr>
          <p:cNvPr id="8" name="Rounded Rectangle 7"/>
          <p:cNvSpPr/>
          <p:nvPr/>
        </p:nvSpPr>
        <p:spPr>
          <a:xfrm>
            <a:off x="5004048" y="1340768"/>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Lexical</a:t>
            </a:r>
            <a:endParaRPr lang="en-GB" dirty="0"/>
          </a:p>
        </p:txBody>
      </p:sp>
      <p:sp>
        <p:nvSpPr>
          <p:cNvPr id="9" name="Rounded Rectangle 8"/>
          <p:cNvSpPr/>
          <p:nvPr/>
        </p:nvSpPr>
        <p:spPr>
          <a:xfrm>
            <a:off x="731205" y="2708920"/>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Functional</a:t>
            </a:r>
            <a:endParaRPr lang="en-GB" sz="3200" dirty="0"/>
          </a:p>
        </p:txBody>
      </p:sp>
      <p:sp>
        <p:nvSpPr>
          <p:cNvPr id="10" name="Rounded Rectangle 9"/>
          <p:cNvSpPr/>
          <p:nvPr/>
        </p:nvSpPr>
        <p:spPr>
          <a:xfrm>
            <a:off x="731205" y="4039795"/>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Situational</a:t>
            </a:r>
            <a:endParaRPr lang="en-GB" sz="3200" dirty="0"/>
          </a:p>
        </p:txBody>
      </p:sp>
      <p:sp>
        <p:nvSpPr>
          <p:cNvPr id="11" name="Rounded Rectangle 10"/>
          <p:cNvSpPr/>
          <p:nvPr/>
        </p:nvSpPr>
        <p:spPr>
          <a:xfrm>
            <a:off x="731205" y="5445224"/>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Task-based</a:t>
            </a:r>
            <a:endParaRPr lang="en-GB" sz="3200" dirty="0"/>
          </a:p>
        </p:txBody>
      </p:sp>
    </p:spTree>
    <p:extLst>
      <p:ext uri="{BB962C8B-B14F-4D97-AF65-F5344CB8AC3E}">
        <p14:creationId xmlns:p14="http://schemas.microsoft.com/office/powerpoint/2010/main" val="339412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a multi-strand syllabus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648694521"/>
              </p:ext>
            </p:extLst>
          </p:nvPr>
        </p:nvGraphicFramePr>
        <p:xfrm>
          <a:off x="611560" y="1916832"/>
          <a:ext cx="7848872" cy="1981200"/>
        </p:xfrm>
        <a:graphic>
          <a:graphicData uri="http://schemas.openxmlformats.org/drawingml/2006/table">
            <a:tbl>
              <a:tblPr firstRow="1" bandRow="1">
                <a:tableStyleId>{5C22544A-7EE6-4342-B048-85BDC9FD1C3A}</a:tableStyleId>
              </a:tblPr>
              <a:tblGrid>
                <a:gridCol w="1962218"/>
                <a:gridCol w="1962218"/>
                <a:gridCol w="1962218"/>
                <a:gridCol w="1962218"/>
              </a:tblGrid>
              <a:tr h="370840">
                <a:tc>
                  <a:txBody>
                    <a:bodyPr/>
                    <a:lstStyle/>
                    <a:p>
                      <a:pPr algn="ctr"/>
                      <a:r>
                        <a:rPr lang="en-GB" sz="2800" dirty="0" smtClean="0"/>
                        <a:t>Module 1</a:t>
                      </a:r>
                      <a:endParaRPr lang="en-GB" sz="2800" dirty="0"/>
                    </a:p>
                  </a:txBody>
                  <a:tcPr/>
                </a:tc>
                <a:tc>
                  <a:txBody>
                    <a:bodyPr/>
                    <a:lstStyle/>
                    <a:p>
                      <a:pPr algn="ctr"/>
                      <a:r>
                        <a:rPr lang="en-GB" sz="2800" dirty="0" smtClean="0"/>
                        <a:t>Travel</a:t>
                      </a:r>
                      <a:endParaRPr lang="en-GB" sz="2800" dirty="0"/>
                    </a:p>
                  </a:txBody>
                  <a:tcPr/>
                </a:tc>
                <a:tc>
                  <a:txBody>
                    <a:bodyPr/>
                    <a:lstStyle/>
                    <a:p>
                      <a:pPr algn="ctr"/>
                      <a:r>
                        <a:rPr lang="en-GB" sz="2800" dirty="0" smtClean="0"/>
                        <a:t>Making</a:t>
                      </a:r>
                      <a:r>
                        <a:rPr lang="en-GB" sz="2800" baseline="0" dirty="0" smtClean="0"/>
                        <a:t> complaints</a:t>
                      </a:r>
                      <a:endParaRPr lang="en-GB" sz="2800" dirty="0"/>
                    </a:p>
                  </a:txBody>
                  <a:tcPr/>
                </a:tc>
                <a:tc>
                  <a:txBody>
                    <a:bodyPr/>
                    <a:lstStyle/>
                    <a:p>
                      <a:pPr algn="ctr"/>
                      <a:r>
                        <a:rPr lang="en-GB" sz="2800" dirty="0" smtClean="0"/>
                        <a:t>Simple Past tense</a:t>
                      </a:r>
                      <a:endParaRPr lang="en-GB" sz="2800" dirty="0"/>
                    </a:p>
                  </a:txBody>
                  <a:tcPr/>
                </a:tc>
              </a:tr>
              <a:tr h="370840">
                <a:tc>
                  <a:txBody>
                    <a:bodyPr/>
                    <a:lstStyle/>
                    <a:p>
                      <a:pPr algn="ctr"/>
                      <a:r>
                        <a:rPr lang="en-GB" sz="2800" dirty="0" smtClean="0"/>
                        <a:t>Module 2</a:t>
                      </a: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endParaRPr lang="en-GB" sz="2800" dirty="0"/>
                    </a:p>
                  </a:txBody>
                  <a:tcPr/>
                </a:tc>
              </a:tr>
              <a:tr h="370840">
                <a:tc>
                  <a:txBody>
                    <a:bodyPr/>
                    <a:lstStyle/>
                    <a:p>
                      <a:pPr algn="ctr"/>
                      <a:r>
                        <a:rPr lang="en-GB" sz="2800" dirty="0" smtClean="0"/>
                        <a:t>Module 3</a:t>
                      </a: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endParaRPr lang="en-GB" sz="2800" dirty="0"/>
                    </a:p>
                  </a:txBody>
                  <a:tcPr/>
                </a:tc>
              </a:tr>
            </a:tbl>
          </a:graphicData>
        </a:graphic>
      </p:graphicFrame>
    </p:spTree>
    <p:extLst>
      <p:ext uri="{BB962C8B-B14F-4D97-AF65-F5344CB8AC3E}">
        <p14:creationId xmlns:p14="http://schemas.microsoft.com/office/powerpoint/2010/main" val="33732114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Suggested content</a:t>
            </a:r>
            <a:endParaRPr lang="en-GB" dirty="0"/>
          </a:p>
        </p:txBody>
      </p:sp>
      <p:sp>
        <p:nvSpPr>
          <p:cNvPr id="3" name="Content Placeholder 2"/>
          <p:cNvSpPr>
            <a:spLocks noGrp="1"/>
          </p:cNvSpPr>
          <p:nvPr>
            <p:ph idx="1"/>
          </p:nvPr>
        </p:nvSpPr>
        <p:spPr>
          <a:xfrm>
            <a:off x="467544" y="1268760"/>
            <a:ext cx="4114800" cy="5328592"/>
          </a:xfrm>
        </p:spPr>
        <p:txBody>
          <a:bodyPr>
            <a:noAutofit/>
          </a:bodyPr>
          <a:lstStyle/>
          <a:p>
            <a:pPr marL="0" indent="0">
              <a:spcBef>
                <a:spcPts val="0"/>
              </a:spcBef>
            </a:pPr>
            <a:r>
              <a:rPr lang="en-GB" sz="2800" dirty="0" smtClean="0"/>
              <a:t> </a:t>
            </a:r>
            <a:r>
              <a:rPr lang="en-GB" sz="2800" dirty="0" smtClean="0">
                <a:solidFill>
                  <a:srgbClr val="FF0000"/>
                </a:solidFill>
              </a:rPr>
              <a:t>apologising</a:t>
            </a:r>
            <a:endParaRPr lang="en-GB" sz="2800" dirty="0">
              <a:solidFill>
                <a:srgbClr val="FF0000"/>
              </a:solidFill>
            </a:endParaRPr>
          </a:p>
          <a:p>
            <a:pPr marL="0" indent="0">
              <a:spcBef>
                <a:spcPts val="0"/>
              </a:spcBef>
            </a:pPr>
            <a:r>
              <a:rPr lang="en-GB" sz="2800" dirty="0" smtClean="0">
                <a:solidFill>
                  <a:srgbClr val="FF0000"/>
                </a:solidFill>
              </a:rPr>
              <a:t> offering/requesting</a:t>
            </a:r>
            <a:endParaRPr lang="en-GB" sz="2800" dirty="0">
              <a:solidFill>
                <a:srgbClr val="FF0000"/>
              </a:solidFill>
            </a:endParaRPr>
          </a:p>
          <a:p>
            <a:pPr marL="0" indent="0">
              <a:spcBef>
                <a:spcPts val="0"/>
              </a:spcBef>
            </a:pPr>
            <a:r>
              <a:rPr lang="en-GB" sz="2800" dirty="0" smtClean="0">
                <a:solidFill>
                  <a:srgbClr val="FF0000"/>
                </a:solidFill>
              </a:rPr>
              <a:t> asking </a:t>
            </a:r>
            <a:r>
              <a:rPr lang="en-GB" sz="2800" dirty="0">
                <a:solidFill>
                  <a:srgbClr val="FF0000"/>
                </a:solidFill>
              </a:rPr>
              <a:t>for information</a:t>
            </a:r>
          </a:p>
          <a:p>
            <a:pPr marL="0" indent="0">
              <a:spcBef>
                <a:spcPts val="0"/>
              </a:spcBef>
            </a:pPr>
            <a:r>
              <a:rPr lang="en-GB" sz="2800" dirty="0" smtClean="0">
                <a:solidFill>
                  <a:srgbClr val="FF0000"/>
                </a:solidFill>
              </a:rPr>
              <a:t> describing </a:t>
            </a:r>
            <a:r>
              <a:rPr lang="en-GB" sz="2800" dirty="0">
                <a:solidFill>
                  <a:srgbClr val="FF0000"/>
                </a:solidFill>
              </a:rPr>
              <a:t>things</a:t>
            </a:r>
          </a:p>
          <a:p>
            <a:pPr marL="0" indent="0">
              <a:spcBef>
                <a:spcPts val="0"/>
              </a:spcBef>
            </a:pPr>
            <a:r>
              <a:rPr lang="en-GB" sz="2800" dirty="0" smtClean="0">
                <a:solidFill>
                  <a:srgbClr val="FF0000"/>
                </a:solidFill>
              </a:rPr>
              <a:t> describing </a:t>
            </a:r>
            <a:r>
              <a:rPr lang="en-GB" sz="2800" dirty="0">
                <a:solidFill>
                  <a:srgbClr val="FF0000"/>
                </a:solidFill>
              </a:rPr>
              <a:t>sequences</a:t>
            </a:r>
          </a:p>
          <a:p>
            <a:pPr marL="0" indent="0">
              <a:spcBef>
                <a:spcPts val="0"/>
              </a:spcBef>
            </a:pPr>
            <a:r>
              <a:rPr lang="en-GB" sz="2800" dirty="0" smtClean="0">
                <a:solidFill>
                  <a:srgbClr val="FF0000"/>
                </a:solidFill>
              </a:rPr>
              <a:t> expressing </a:t>
            </a:r>
            <a:r>
              <a:rPr lang="en-GB" sz="2800" dirty="0">
                <a:solidFill>
                  <a:srgbClr val="FF0000"/>
                </a:solidFill>
              </a:rPr>
              <a:t>opinions</a:t>
            </a:r>
          </a:p>
          <a:p>
            <a:pPr marL="0" indent="0">
              <a:spcBef>
                <a:spcPts val="0"/>
              </a:spcBef>
            </a:pPr>
            <a:r>
              <a:rPr lang="en-GB" sz="2800" dirty="0" smtClean="0">
                <a:solidFill>
                  <a:srgbClr val="FF0000"/>
                </a:solidFill>
              </a:rPr>
              <a:t> agreeing/disagreeing</a:t>
            </a:r>
            <a:endParaRPr lang="en-GB" sz="2800" dirty="0">
              <a:solidFill>
                <a:srgbClr val="FF0000"/>
              </a:solidFill>
            </a:endParaRPr>
          </a:p>
          <a:p>
            <a:pPr marL="0" indent="0">
              <a:spcBef>
                <a:spcPts val="0"/>
              </a:spcBef>
            </a:pPr>
            <a:r>
              <a:rPr lang="en-GB" sz="2800" dirty="0" smtClean="0">
                <a:solidFill>
                  <a:srgbClr val="FF0000"/>
                </a:solidFill>
              </a:rPr>
              <a:t> inviting/refusing</a:t>
            </a:r>
            <a:endParaRPr lang="en-GB" sz="2800" dirty="0">
              <a:solidFill>
                <a:srgbClr val="FF0000"/>
              </a:solidFill>
            </a:endParaRPr>
          </a:p>
          <a:p>
            <a:pPr marL="0" indent="0">
              <a:spcBef>
                <a:spcPts val="0"/>
              </a:spcBef>
            </a:pPr>
            <a:r>
              <a:rPr lang="en-GB" sz="2800" dirty="0" smtClean="0">
                <a:solidFill>
                  <a:srgbClr val="FF0000"/>
                </a:solidFill>
              </a:rPr>
              <a:t> suggesting</a:t>
            </a:r>
            <a:endParaRPr lang="en-GB" sz="2800" dirty="0">
              <a:solidFill>
                <a:srgbClr val="FF0000"/>
              </a:solidFill>
            </a:endParaRPr>
          </a:p>
          <a:p>
            <a:pPr marL="0" indent="0">
              <a:spcBef>
                <a:spcPts val="0"/>
              </a:spcBef>
            </a:pPr>
            <a:r>
              <a:rPr lang="en-GB" sz="2800" dirty="0" smtClean="0">
                <a:solidFill>
                  <a:srgbClr val="FF0000"/>
                </a:solidFill>
              </a:rPr>
              <a:t> instructing</a:t>
            </a:r>
            <a:endParaRPr lang="en-GB" sz="2800" dirty="0">
              <a:solidFill>
                <a:srgbClr val="FF0000"/>
              </a:solidFill>
            </a:endParaRPr>
          </a:p>
          <a:p>
            <a:pPr marL="0" indent="0">
              <a:spcBef>
                <a:spcPts val="0"/>
              </a:spcBef>
            </a:pPr>
            <a:r>
              <a:rPr lang="en-GB" sz="2800" dirty="0" smtClean="0">
                <a:solidFill>
                  <a:srgbClr val="FF0000"/>
                </a:solidFill>
              </a:rPr>
              <a:t> warning</a:t>
            </a:r>
            <a:endParaRPr lang="en-GB" sz="2800" dirty="0">
              <a:solidFill>
                <a:srgbClr val="FF0000"/>
              </a:solidFill>
            </a:endParaRPr>
          </a:p>
          <a:p>
            <a:pPr marL="0" indent="0">
              <a:spcBef>
                <a:spcPts val="0"/>
              </a:spcBef>
            </a:pPr>
            <a:r>
              <a:rPr lang="en-GB" sz="2800" dirty="0" smtClean="0">
                <a:solidFill>
                  <a:srgbClr val="FF0000"/>
                </a:solidFill>
              </a:rPr>
              <a:t> promising</a:t>
            </a:r>
            <a:endParaRPr lang="en-GB" sz="2800" dirty="0">
              <a:solidFill>
                <a:srgbClr val="FF0000"/>
              </a:solidFill>
            </a:endParaRPr>
          </a:p>
          <a:p>
            <a:pPr marL="0" indent="0">
              <a:buNone/>
            </a:pPr>
            <a:endParaRPr lang="en-GB" dirty="0"/>
          </a:p>
        </p:txBody>
      </p:sp>
      <p:sp>
        <p:nvSpPr>
          <p:cNvPr id="4" name="Content Placeholder 2"/>
          <p:cNvSpPr txBox="1">
            <a:spLocks/>
          </p:cNvSpPr>
          <p:nvPr/>
        </p:nvSpPr>
        <p:spPr>
          <a:xfrm>
            <a:off x="4734744" y="1396597"/>
            <a:ext cx="4114800" cy="53285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pPr>
            <a:r>
              <a:rPr lang="en-GB" sz="2800" dirty="0" smtClean="0"/>
              <a:t> </a:t>
            </a:r>
            <a:r>
              <a:rPr lang="en-GB" sz="2800" dirty="0" smtClean="0">
                <a:solidFill>
                  <a:srgbClr val="00B050"/>
                </a:solidFill>
              </a:rPr>
              <a:t>Simple Present tense</a:t>
            </a:r>
          </a:p>
          <a:p>
            <a:pPr marL="0" indent="0">
              <a:spcBef>
                <a:spcPts val="0"/>
              </a:spcBef>
            </a:pPr>
            <a:r>
              <a:rPr lang="en-GB" sz="2800" dirty="0" smtClean="0">
                <a:solidFill>
                  <a:srgbClr val="00B050"/>
                </a:solidFill>
              </a:rPr>
              <a:t> Simple Past tense</a:t>
            </a:r>
          </a:p>
          <a:p>
            <a:pPr marL="0" indent="0">
              <a:spcBef>
                <a:spcPts val="0"/>
              </a:spcBef>
            </a:pPr>
            <a:r>
              <a:rPr lang="en-GB" sz="2800" dirty="0" smtClean="0">
                <a:solidFill>
                  <a:srgbClr val="00B050"/>
                </a:solidFill>
              </a:rPr>
              <a:t> Present Continuous tense </a:t>
            </a:r>
          </a:p>
          <a:p>
            <a:pPr marL="0" indent="0">
              <a:spcBef>
                <a:spcPts val="0"/>
              </a:spcBef>
            </a:pPr>
            <a:r>
              <a:rPr lang="en-GB" sz="2800" dirty="0" smtClean="0">
                <a:solidFill>
                  <a:srgbClr val="00B050"/>
                </a:solidFill>
              </a:rPr>
              <a:t> Past Continuous tense</a:t>
            </a:r>
          </a:p>
          <a:p>
            <a:pPr marL="0" indent="0">
              <a:spcBef>
                <a:spcPts val="0"/>
              </a:spcBef>
            </a:pPr>
            <a:r>
              <a:rPr lang="en-GB" sz="2800" dirty="0" smtClean="0">
                <a:solidFill>
                  <a:srgbClr val="00B050"/>
                </a:solidFill>
              </a:rPr>
              <a:t> Present Perfect Simple </a:t>
            </a:r>
          </a:p>
          <a:p>
            <a:pPr marL="0" indent="0">
              <a:spcBef>
                <a:spcPts val="0"/>
              </a:spcBef>
              <a:buNone/>
            </a:pPr>
            <a:r>
              <a:rPr lang="en-GB" sz="2800" dirty="0" smtClean="0">
                <a:solidFill>
                  <a:srgbClr val="00B050"/>
                </a:solidFill>
              </a:rPr>
              <a:t>   tense</a:t>
            </a:r>
          </a:p>
          <a:p>
            <a:pPr marL="0" indent="0">
              <a:spcBef>
                <a:spcPts val="0"/>
              </a:spcBef>
            </a:pPr>
            <a:r>
              <a:rPr lang="en-GB" sz="2800" dirty="0" smtClean="0">
                <a:solidFill>
                  <a:srgbClr val="00B050"/>
                </a:solidFill>
              </a:rPr>
              <a:t> ‘Will’ and ‘going to’</a:t>
            </a:r>
          </a:p>
          <a:p>
            <a:pPr marL="0" indent="0">
              <a:spcBef>
                <a:spcPts val="0"/>
              </a:spcBef>
            </a:pPr>
            <a:r>
              <a:rPr lang="en-GB" sz="2800" dirty="0">
                <a:solidFill>
                  <a:srgbClr val="00B050"/>
                </a:solidFill>
              </a:rPr>
              <a:t> </a:t>
            </a:r>
            <a:r>
              <a:rPr lang="en-GB" sz="2800" dirty="0" smtClean="0">
                <a:solidFill>
                  <a:srgbClr val="00B050"/>
                </a:solidFill>
              </a:rPr>
              <a:t>Can/can’t (for ability)</a:t>
            </a:r>
          </a:p>
          <a:p>
            <a:pPr marL="0" indent="0">
              <a:spcBef>
                <a:spcPts val="0"/>
              </a:spcBef>
            </a:pPr>
            <a:r>
              <a:rPr lang="en-GB" sz="2800" dirty="0">
                <a:solidFill>
                  <a:srgbClr val="00B050"/>
                </a:solidFill>
              </a:rPr>
              <a:t> </a:t>
            </a:r>
            <a:r>
              <a:rPr lang="en-GB" sz="2800" dirty="0" smtClean="0">
                <a:solidFill>
                  <a:srgbClr val="00B050"/>
                </a:solidFill>
              </a:rPr>
              <a:t>Conditionals</a:t>
            </a:r>
          </a:p>
          <a:p>
            <a:pPr marL="0" indent="0">
              <a:spcBef>
                <a:spcPts val="0"/>
              </a:spcBef>
            </a:pPr>
            <a:r>
              <a:rPr lang="en-GB" sz="2800" dirty="0" smtClean="0">
                <a:solidFill>
                  <a:srgbClr val="00B050"/>
                </a:solidFill>
              </a:rPr>
              <a:t> Passives </a:t>
            </a:r>
          </a:p>
          <a:p>
            <a:pPr marL="0" indent="0">
              <a:spcBef>
                <a:spcPts val="0"/>
              </a:spcBef>
            </a:pPr>
            <a:r>
              <a:rPr lang="en-GB" sz="2800" dirty="0">
                <a:solidFill>
                  <a:srgbClr val="00B050"/>
                </a:solidFill>
              </a:rPr>
              <a:t> </a:t>
            </a:r>
            <a:r>
              <a:rPr lang="en-GB" sz="2800" dirty="0" smtClean="0">
                <a:solidFill>
                  <a:srgbClr val="00B050"/>
                </a:solidFill>
              </a:rPr>
              <a:t>Modals</a:t>
            </a:r>
          </a:p>
          <a:p>
            <a:pPr marL="0" indent="0">
              <a:spcBef>
                <a:spcPts val="0"/>
              </a:spcBef>
            </a:pPr>
            <a:r>
              <a:rPr lang="en-GB" sz="2800" dirty="0">
                <a:solidFill>
                  <a:srgbClr val="00B050"/>
                </a:solidFill>
              </a:rPr>
              <a:t> </a:t>
            </a:r>
            <a:r>
              <a:rPr lang="en-GB" sz="2800" dirty="0" smtClean="0">
                <a:solidFill>
                  <a:srgbClr val="00B050"/>
                </a:solidFill>
              </a:rPr>
              <a:t>Reported speech</a:t>
            </a:r>
          </a:p>
          <a:p>
            <a:pPr marL="0" indent="0">
              <a:spcBef>
                <a:spcPts val="0"/>
              </a:spcBef>
              <a:buNone/>
            </a:pPr>
            <a:r>
              <a:rPr lang="en-GB" sz="2800" dirty="0" smtClean="0"/>
              <a:t>   </a:t>
            </a:r>
          </a:p>
          <a:p>
            <a:pPr>
              <a:spcBef>
                <a:spcPts val="0"/>
              </a:spcBef>
            </a:pPr>
            <a:endParaRPr lang="en-GB" sz="2800" dirty="0" smtClean="0"/>
          </a:p>
          <a:p>
            <a:pPr marL="0" indent="0">
              <a:buFont typeface="Arial" pitchFamily="34" charset="0"/>
              <a:buNone/>
            </a:pPr>
            <a:endParaRPr lang="en-GB" dirty="0"/>
          </a:p>
        </p:txBody>
      </p:sp>
    </p:spTree>
    <p:extLst>
      <p:ext uri="{BB962C8B-B14F-4D97-AF65-F5344CB8AC3E}">
        <p14:creationId xmlns:p14="http://schemas.microsoft.com/office/powerpoint/2010/main" val="3313651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Syllabus planning activity</a:t>
            </a:r>
            <a:endParaRPr lang="en-GB" dirty="0"/>
          </a:p>
        </p:txBody>
      </p:sp>
      <p:sp>
        <p:nvSpPr>
          <p:cNvPr id="3" name="Content Placeholder 2"/>
          <p:cNvSpPr>
            <a:spLocks noGrp="1"/>
          </p:cNvSpPr>
          <p:nvPr>
            <p:ph idx="1"/>
          </p:nvPr>
        </p:nvSpPr>
        <p:spPr/>
        <p:txBody>
          <a:bodyPr/>
          <a:lstStyle/>
          <a:p>
            <a:pPr marL="0" indent="0">
              <a:buNone/>
            </a:pPr>
            <a:r>
              <a:rPr lang="en-GB" dirty="0" smtClean="0"/>
              <a:t>1) decide </a:t>
            </a:r>
            <a:r>
              <a:rPr lang="en-GB" dirty="0"/>
              <a:t>on ten topics</a:t>
            </a:r>
          </a:p>
          <a:p>
            <a:pPr marL="0" indent="0">
              <a:buNone/>
            </a:pPr>
            <a:r>
              <a:rPr lang="en-GB" dirty="0" smtClean="0"/>
              <a:t>2) choose </a:t>
            </a:r>
            <a:r>
              <a:rPr lang="en-GB" dirty="0"/>
              <a:t>a function to match each topic</a:t>
            </a:r>
          </a:p>
          <a:p>
            <a:pPr marL="0" indent="0">
              <a:buNone/>
            </a:pPr>
            <a:r>
              <a:rPr lang="en-GB" dirty="0" smtClean="0"/>
              <a:t>3) choose </a:t>
            </a:r>
            <a:r>
              <a:rPr lang="en-GB" dirty="0"/>
              <a:t>a grammatical structure to go with </a:t>
            </a:r>
            <a:endParaRPr lang="en-GB" dirty="0" smtClean="0"/>
          </a:p>
          <a:p>
            <a:pPr marL="0" indent="0">
              <a:buNone/>
            </a:pPr>
            <a:r>
              <a:rPr lang="en-GB" dirty="0"/>
              <a:t> </a:t>
            </a:r>
            <a:r>
              <a:rPr lang="en-GB" dirty="0" smtClean="0"/>
              <a:t>   each </a:t>
            </a:r>
            <a:r>
              <a:rPr lang="en-GB" dirty="0"/>
              <a:t>topic</a:t>
            </a:r>
          </a:p>
          <a:p>
            <a:pPr marL="0" indent="0">
              <a:buNone/>
            </a:pPr>
            <a:r>
              <a:rPr lang="en-GB" dirty="0" smtClean="0"/>
              <a:t>4) sequence </a:t>
            </a:r>
            <a:r>
              <a:rPr lang="en-GB" dirty="0"/>
              <a:t>them in order of grammatical </a:t>
            </a:r>
            <a:endParaRPr lang="en-GB" dirty="0" smtClean="0"/>
          </a:p>
          <a:p>
            <a:pPr marL="0" indent="0">
              <a:buNone/>
            </a:pPr>
            <a:r>
              <a:rPr lang="en-GB" dirty="0"/>
              <a:t> </a:t>
            </a:r>
            <a:r>
              <a:rPr lang="en-GB" dirty="0" smtClean="0"/>
              <a:t>   difficulty</a:t>
            </a:r>
            <a:endParaRPr lang="en-GB" dirty="0"/>
          </a:p>
          <a:p>
            <a:pPr marL="0" indent="0">
              <a:buNone/>
            </a:pPr>
            <a:r>
              <a:rPr lang="en-GB" dirty="0" smtClean="0"/>
              <a:t>5) write </a:t>
            </a:r>
            <a:r>
              <a:rPr lang="en-GB" dirty="0"/>
              <a:t>up the completed plan </a:t>
            </a:r>
            <a:r>
              <a:rPr lang="en-GB" dirty="0" smtClean="0"/>
              <a:t>on your grid</a:t>
            </a:r>
            <a:endParaRPr lang="en-GB" dirty="0"/>
          </a:p>
          <a:p>
            <a:endParaRPr lang="en-GB" dirty="0"/>
          </a:p>
        </p:txBody>
      </p:sp>
    </p:spTree>
    <p:extLst>
      <p:ext uri="{BB962C8B-B14F-4D97-AF65-F5344CB8AC3E}">
        <p14:creationId xmlns:p14="http://schemas.microsoft.com/office/powerpoint/2010/main" val="1859961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Micro-teaching</a:t>
            </a:r>
            <a:endParaRPr lang="en-GB" dirty="0"/>
          </a:p>
        </p:txBody>
      </p:sp>
      <p:sp>
        <p:nvSpPr>
          <p:cNvPr id="3" name="Content Placeholder 2"/>
          <p:cNvSpPr>
            <a:spLocks noGrp="1"/>
          </p:cNvSpPr>
          <p:nvPr>
            <p:ph idx="1"/>
          </p:nvPr>
        </p:nvSpPr>
        <p:spPr/>
        <p:txBody>
          <a:bodyPr>
            <a:normAutofit/>
          </a:bodyPr>
          <a:lstStyle/>
          <a:p>
            <a:r>
              <a:rPr lang="en-GB" sz="3600" dirty="0" smtClean="0"/>
              <a:t>Work in pairs</a:t>
            </a:r>
          </a:p>
          <a:p>
            <a:r>
              <a:rPr lang="en-GB" sz="3600" dirty="0" smtClean="0"/>
              <a:t>You have 20 minutes to prepare an activity on any aspect of ELT that we have covered today</a:t>
            </a:r>
          </a:p>
          <a:p>
            <a:r>
              <a:rPr lang="en-GB" sz="3600" dirty="0" smtClean="0"/>
              <a:t>You have 10 minutes to teach your activity to the rest of the group</a:t>
            </a:r>
          </a:p>
          <a:p>
            <a:endParaRPr lang="en-GB" sz="3600" dirty="0"/>
          </a:p>
        </p:txBody>
      </p:sp>
    </p:spTree>
    <p:extLst>
      <p:ext uri="{BB962C8B-B14F-4D97-AF65-F5344CB8AC3E}">
        <p14:creationId xmlns:p14="http://schemas.microsoft.com/office/powerpoint/2010/main" val="20946714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Publishers</a:t>
            </a:r>
            <a:endParaRPr lang="en-GB" dirty="0"/>
          </a:p>
        </p:txBody>
      </p:sp>
      <p:sp>
        <p:nvSpPr>
          <p:cNvPr id="3" name="Content Placeholder 2"/>
          <p:cNvSpPr>
            <a:spLocks noGrp="1"/>
          </p:cNvSpPr>
          <p:nvPr>
            <p:ph idx="1"/>
          </p:nvPr>
        </p:nvSpPr>
        <p:spPr/>
        <p:txBody>
          <a:bodyPr/>
          <a:lstStyle/>
          <a:p>
            <a:r>
              <a:rPr lang="en-GB" dirty="0" smtClean="0"/>
              <a:t>Oxford University Press</a:t>
            </a:r>
          </a:p>
          <a:p>
            <a:r>
              <a:rPr lang="en-GB" dirty="0" smtClean="0"/>
              <a:t>Cambridge University Press</a:t>
            </a:r>
          </a:p>
          <a:p>
            <a:r>
              <a:rPr lang="en-GB" dirty="0" smtClean="0"/>
              <a:t>Macmillan</a:t>
            </a:r>
          </a:p>
          <a:p>
            <a:r>
              <a:rPr lang="en-GB" dirty="0" smtClean="0"/>
              <a:t>Longman</a:t>
            </a:r>
          </a:p>
          <a:p>
            <a:r>
              <a:rPr lang="en-GB" dirty="0" smtClean="0"/>
              <a:t>Pearson</a:t>
            </a:r>
            <a:endParaRPr lang="en-GB" dirty="0"/>
          </a:p>
        </p:txBody>
      </p:sp>
    </p:spTree>
    <p:extLst>
      <p:ext uri="{BB962C8B-B14F-4D97-AF65-F5344CB8AC3E}">
        <p14:creationId xmlns:p14="http://schemas.microsoft.com/office/powerpoint/2010/main" val="15346831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ctr">
              <a:buNone/>
            </a:pPr>
            <a:endParaRPr lang="en-GB" sz="4400" dirty="0" smtClean="0"/>
          </a:p>
          <a:p>
            <a:pPr marL="0" indent="0" algn="ctr">
              <a:buNone/>
            </a:pPr>
            <a:r>
              <a:rPr lang="en-GB" sz="4400" dirty="0" smtClean="0"/>
              <a:t>Thank you for your participation!</a:t>
            </a:r>
          </a:p>
          <a:p>
            <a:pPr marL="0" indent="0" algn="ctr">
              <a:buNone/>
            </a:pPr>
            <a:r>
              <a:rPr lang="en-GB" sz="4400" dirty="0" smtClean="0"/>
              <a:t>Please keep in touch</a:t>
            </a:r>
          </a:p>
          <a:p>
            <a:pPr marL="0" indent="0" algn="ctr">
              <a:buNone/>
            </a:pPr>
            <a:r>
              <a:rPr lang="en-GB" sz="4400" dirty="0" smtClean="0">
                <a:hlinkClick r:id="rId2"/>
              </a:rPr>
              <a:t>mail@jschoenmann.plus.com</a:t>
            </a:r>
            <a:endParaRPr lang="en-GB" sz="4400" dirty="0" smtClean="0"/>
          </a:p>
          <a:p>
            <a:pPr marL="0" indent="0" algn="ctr">
              <a:buNone/>
            </a:pPr>
            <a:endParaRPr lang="en-GB" sz="4400" dirty="0" smtClean="0"/>
          </a:p>
          <a:p>
            <a:pPr marL="0" indent="0" algn="ctr">
              <a:buNone/>
            </a:pPr>
            <a:endParaRPr lang="en-GB" sz="4400" dirty="0" smtClean="0"/>
          </a:p>
          <a:p>
            <a:pPr marL="0" indent="0" algn="ctr">
              <a:buNone/>
            </a:pPr>
            <a:endParaRPr lang="en-GB" sz="4400" dirty="0" smtClean="0"/>
          </a:p>
          <a:p>
            <a:pPr marL="0" indent="0" algn="ctr">
              <a:buNone/>
            </a:pPr>
            <a:endParaRPr lang="en-GB" sz="4400" dirty="0"/>
          </a:p>
        </p:txBody>
      </p:sp>
    </p:spTree>
    <p:extLst>
      <p:ext uri="{BB962C8B-B14F-4D97-AF65-F5344CB8AC3E}">
        <p14:creationId xmlns:p14="http://schemas.microsoft.com/office/powerpoint/2010/main" val="21942407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Course evaluation</a:t>
            </a:r>
            <a:endParaRPr lang="en-GB" dirty="0"/>
          </a:p>
        </p:txBody>
      </p:sp>
      <p:sp>
        <p:nvSpPr>
          <p:cNvPr id="3" name="Content Placeholder 2"/>
          <p:cNvSpPr>
            <a:spLocks noGrp="1"/>
          </p:cNvSpPr>
          <p:nvPr>
            <p:ph idx="1"/>
          </p:nvPr>
        </p:nvSpPr>
        <p:spPr/>
        <p:txBody>
          <a:bodyPr/>
          <a:lstStyle/>
          <a:p>
            <a:r>
              <a:rPr lang="en-GB" dirty="0" smtClean="0"/>
              <a:t>Can you sum up today in one word?</a:t>
            </a:r>
          </a:p>
          <a:p>
            <a:r>
              <a:rPr lang="en-GB" dirty="0" smtClean="0"/>
              <a:t>What were the most useful aspects of the course? Why?</a:t>
            </a:r>
          </a:p>
          <a:p>
            <a:r>
              <a:rPr lang="en-GB" dirty="0" smtClean="0"/>
              <a:t>What were the least useful? Why?</a:t>
            </a:r>
          </a:p>
          <a:p>
            <a:r>
              <a:rPr lang="en-GB" dirty="0" smtClean="0"/>
              <a:t>Do you have any suggestions for future courses?</a:t>
            </a:r>
          </a:p>
          <a:p>
            <a:r>
              <a:rPr lang="en-GB" dirty="0" smtClean="0"/>
              <a:t>Any other comments?</a:t>
            </a:r>
          </a:p>
          <a:p>
            <a:endParaRPr lang="en-GB" dirty="0" smtClean="0"/>
          </a:p>
          <a:p>
            <a:endParaRPr lang="en-GB" dirty="0"/>
          </a:p>
        </p:txBody>
      </p:sp>
    </p:spTree>
    <p:extLst>
      <p:ext uri="{BB962C8B-B14F-4D97-AF65-F5344CB8AC3E}">
        <p14:creationId xmlns:p14="http://schemas.microsoft.com/office/powerpoint/2010/main" val="2014992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Timetable</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816126083"/>
              </p:ext>
            </p:extLst>
          </p:nvPr>
        </p:nvGraphicFramePr>
        <p:xfrm>
          <a:off x="1524000" y="1397000"/>
          <a:ext cx="6096000" cy="4450080"/>
        </p:xfrm>
        <a:graphic>
          <a:graphicData uri="http://schemas.openxmlformats.org/drawingml/2006/table">
            <a:tbl>
              <a:tblPr firstRow="1" bandRow="1">
                <a:tableStyleId>{5C22544A-7EE6-4342-B048-85BDC9FD1C3A}</a:tableStyleId>
              </a:tblPr>
              <a:tblGrid>
                <a:gridCol w="6096000"/>
              </a:tblGrid>
              <a:tr h="370840">
                <a:tc>
                  <a:txBody>
                    <a:bodyPr/>
                    <a:lstStyle/>
                    <a:p>
                      <a:pPr algn="ctr"/>
                      <a:r>
                        <a:rPr lang="en-GB" sz="3200" dirty="0" smtClean="0"/>
                        <a:t>Friday August 18</a:t>
                      </a:r>
                      <a:r>
                        <a:rPr lang="en-GB" sz="3200" baseline="30000" dirty="0" smtClean="0"/>
                        <a:t>th</a:t>
                      </a:r>
                      <a:r>
                        <a:rPr lang="en-GB" sz="3200" dirty="0" smtClean="0"/>
                        <a:t> </a:t>
                      </a:r>
                      <a:endParaRPr lang="en-GB" sz="3200" dirty="0"/>
                    </a:p>
                  </a:txBody>
                  <a:tcPr/>
                </a:tc>
              </a:tr>
              <a:tr h="370840">
                <a:tc>
                  <a:txBody>
                    <a:bodyPr/>
                    <a:lstStyle/>
                    <a:p>
                      <a:r>
                        <a:rPr lang="en-GB" sz="2800" dirty="0" smtClean="0"/>
                        <a:t>09.30</a:t>
                      </a:r>
                      <a:r>
                        <a:rPr lang="en-GB" sz="2800" baseline="0" dirty="0" smtClean="0"/>
                        <a:t> </a:t>
                      </a:r>
                      <a:r>
                        <a:rPr lang="en-GB" sz="2800" dirty="0" smtClean="0"/>
                        <a:t> Start</a:t>
                      </a:r>
                      <a:endParaRPr lang="en-GB" sz="2800" dirty="0"/>
                    </a:p>
                  </a:txBody>
                  <a:tcPr/>
                </a:tc>
              </a:tr>
              <a:tr h="370840">
                <a:tc>
                  <a:txBody>
                    <a:bodyPr/>
                    <a:lstStyle/>
                    <a:p>
                      <a:r>
                        <a:rPr lang="en-GB" sz="2800" dirty="0" smtClean="0"/>
                        <a:t>Session 1) Student-centred learning</a:t>
                      </a:r>
                    </a:p>
                    <a:p>
                      <a:endParaRPr lang="en-GB" sz="2800" dirty="0" smtClean="0"/>
                    </a:p>
                    <a:p>
                      <a:r>
                        <a:rPr lang="en-GB" sz="2800" dirty="0" smtClean="0"/>
                        <a:t>Session 2) Pronunciation/Curriculum planning</a:t>
                      </a:r>
                      <a:endParaRPr lang="en-GB" sz="2800" dirty="0"/>
                    </a:p>
                  </a:txBody>
                  <a:tcPr/>
                </a:tc>
              </a:tr>
              <a:tr h="370840">
                <a:tc>
                  <a:txBody>
                    <a:bodyPr/>
                    <a:lstStyle/>
                    <a:p>
                      <a:r>
                        <a:rPr lang="en-GB" sz="2800" dirty="0" smtClean="0"/>
                        <a:t>13.00 Lunch</a:t>
                      </a:r>
                      <a:endParaRPr lang="en-GB" sz="2800" dirty="0"/>
                    </a:p>
                  </a:txBody>
                  <a:tcPr/>
                </a:tc>
              </a:tr>
              <a:tr h="370840">
                <a:tc>
                  <a:txBody>
                    <a:bodyPr/>
                    <a:lstStyle/>
                    <a:p>
                      <a:r>
                        <a:rPr lang="en-GB" sz="2800" baseline="0" dirty="0" smtClean="0"/>
                        <a:t>One-to one session</a:t>
                      </a:r>
                    </a:p>
                  </a:txBody>
                  <a:tcPr/>
                </a:tc>
              </a:tr>
              <a:tr h="370840">
                <a:tc>
                  <a:txBody>
                    <a:bodyPr/>
                    <a:lstStyle/>
                    <a:p>
                      <a:r>
                        <a:rPr lang="en-GB" sz="2800" dirty="0" smtClean="0"/>
                        <a:t>15.30 Finish</a:t>
                      </a:r>
                      <a:endParaRPr lang="en-GB" sz="2800" dirty="0"/>
                    </a:p>
                  </a:txBody>
                  <a:tcPr/>
                </a:tc>
              </a:tr>
            </a:tbl>
          </a:graphicData>
        </a:graphic>
      </p:graphicFrame>
    </p:spTree>
    <p:extLst>
      <p:ext uri="{BB962C8B-B14F-4D97-AF65-F5344CB8AC3E}">
        <p14:creationId xmlns:p14="http://schemas.microsoft.com/office/powerpoint/2010/main" val="24133452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Student-centred Learning</a:t>
            </a:r>
            <a:endParaRPr lang="en-GB" dirty="0"/>
          </a:p>
        </p:txBody>
      </p:sp>
      <p:sp>
        <p:nvSpPr>
          <p:cNvPr id="3" name="Content Placeholder 2"/>
          <p:cNvSpPr>
            <a:spLocks noGrp="1"/>
          </p:cNvSpPr>
          <p:nvPr>
            <p:ph idx="1"/>
          </p:nvPr>
        </p:nvSpPr>
        <p:spPr/>
        <p:txBody>
          <a:bodyPr/>
          <a:lstStyle/>
          <a:p>
            <a:pPr marL="0" indent="0">
              <a:buNone/>
            </a:pPr>
            <a:r>
              <a:rPr lang="en-GB" i="1" dirty="0" smtClean="0"/>
              <a:t>By the end of the session you’ll have:</a:t>
            </a:r>
          </a:p>
          <a:p>
            <a:pPr marL="331788" indent="-331788">
              <a:spcBef>
                <a:spcPts val="1750"/>
              </a:spcBef>
              <a:spcAft>
                <a:spcPts val="600"/>
              </a:spcAft>
              <a:buClr>
                <a:srgbClr val="000070"/>
              </a:buClr>
              <a:buFont typeface="Times New Roman" pitchFamily="16" charset="0"/>
              <a:buChar char="•"/>
              <a:tabLst>
                <a:tab pos="331788" algn="l"/>
                <a:tab pos="436563" algn="l"/>
                <a:tab pos="885825" algn="l"/>
                <a:tab pos="1335088" algn="l"/>
                <a:tab pos="1784350" algn="l"/>
                <a:tab pos="2233613" algn="l"/>
                <a:tab pos="2682875" algn="l"/>
                <a:tab pos="3132138" algn="l"/>
                <a:tab pos="3581400" algn="l"/>
                <a:tab pos="4030663" algn="l"/>
                <a:tab pos="4479925" algn="l"/>
                <a:tab pos="4929188" algn="l"/>
                <a:tab pos="5378450" algn="l"/>
                <a:tab pos="5827713" algn="l"/>
                <a:tab pos="6276975" algn="l"/>
                <a:tab pos="6726238" algn="l"/>
                <a:tab pos="7175500" algn="l"/>
                <a:tab pos="7624763" algn="l"/>
                <a:tab pos="8074025" algn="l"/>
                <a:tab pos="8523288" algn="l"/>
                <a:tab pos="8972550" algn="l"/>
              </a:tabLst>
            </a:pPr>
            <a:r>
              <a:rPr lang="en-US" dirty="0" smtClean="0"/>
              <a:t>reflected </a:t>
            </a:r>
            <a:r>
              <a:rPr lang="en-US" dirty="0"/>
              <a:t>on </a:t>
            </a:r>
            <a:r>
              <a:rPr lang="en-US" dirty="0" smtClean="0"/>
              <a:t>your </a:t>
            </a:r>
            <a:r>
              <a:rPr lang="en-US" dirty="0"/>
              <a:t>practice and </a:t>
            </a:r>
            <a:r>
              <a:rPr lang="en-US" dirty="0" smtClean="0"/>
              <a:t>beliefs </a:t>
            </a:r>
            <a:r>
              <a:rPr lang="en-US" dirty="0"/>
              <a:t>about student-</a:t>
            </a:r>
            <a:r>
              <a:rPr lang="en-GB" dirty="0"/>
              <a:t>centred</a:t>
            </a:r>
            <a:r>
              <a:rPr lang="en-US" dirty="0"/>
              <a:t> classrooms</a:t>
            </a:r>
          </a:p>
          <a:p>
            <a:pPr marL="331788" indent="-331788">
              <a:spcBef>
                <a:spcPts val="1750"/>
              </a:spcBef>
              <a:spcAft>
                <a:spcPts val="600"/>
              </a:spcAft>
              <a:buClr>
                <a:srgbClr val="000070"/>
              </a:buClr>
              <a:buFont typeface="Times New Roman" pitchFamily="16" charset="0"/>
              <a:buChar char="•"/>
              <a:tabLst>
                <a:tab pos="331788" algn="l"/>
                <a:tab pos="436563" algn="l"/>
                <a:tab pos="885825" algn="l"/>
                <a:tab pos="1335088" algn="l"/>
                <a:tab pos="1784350" algn="l"/>
                <a:tab pos="2233613" algn="l"/>
                <a:tab pos="2682875" algn="l"/>
                <a:tab pos="3132138" algn="l"/>
                <a:tab pos="3581400" algn="l"/>
                <a:tab pos="4030663" algn="l"/>
                <a:tab pos="4479925" algn="l"/>
                <a:tab pos="4929188" algn="l"/>
                <a:tab pos="5378450" algn="l"/>
                <a:tab pos="5827713" algn="l"/>
                <a:tab pos="6276975" algn="l"/>
                <a:tab pos="6726238" algn="l"/>
                <a:tab pos="7175500" algn="l"/>
                <a:tab pos="7624763" algn="l"/>
                <a:tab pos="8074025" algn="l"/>
                <a:tab pos="8523288" algn="l"/>
                <a:tab pos="8972550" algn="l"/>
              </a:tabLst>
            </a:pPr>
            <a:r>
              <a:rPr lang="en-US" dirty="0" smtClean="0"/>
              <a:t>considered </a:t>
            </a:r>
            <a:r>
              <a:rPr lang="en-US" dirty="0"/>
              <a:t>the benefits </a:t>
            </a:r>
            <a:r>
              <a:rPr lang="en-US" smtClean="0"/>
              <a:t>and drawbacks of </a:t>
            </a:r>
            <a:r>
              <a:rPr lang="en-US" dirty="0"/>
              <a:t>student-</a:t>
            </a:r>
            <a:r>
              <a:rPr lang="en-US" dirty="0" err="1"/>
              <a:t>centred</a:t>
            </a:r>
            <a:r>
              <a:rPr lang="en-US" dirty="0"/>
              <a:t> learning</a:t>
            </a:r>
          </a:p>
          <a:p>
            <a:pPr marL="331788" indent="-331788">
              <a:spcBef>
                <a:spcPts val="1750"/>
              </a:spcBef>
              <a:spcAft>
                <a:spcPts val="600"/>
              </a:spcAft>
              <a:buClr>
                <a:srgbClr val="000070"/>
              </a:buClr>
              <a:buFont typeface="Times New Roman" pitchFamily="16" charset="0"/>
              <a:buChar char="•"/>
              <a:tabLst>
                <a:tab pos="331788" algn="l"/>
                <a:tab pos="436563" algn="l"/>
                <a:tab pos="885825" algn="l"/>
                <a:tab pos="1335088" algn="l"/>
                <a:tab pos="1784350" algn="l"/>
                <a:tab pos="2233613" algn="l"/>
                <a:tab pos="2682875" algn="l"/>
                <a:tab pos="3132138" algn="l"/>
                <a:tab pos="3581400" algn="l"/>
                <a:tab pos="4030663" algn="l"/>
                <a:tab pos="4479925" algn="l"/>
                <a:tab pos="4929188" algn="l"/>
                <a:tab pos="5378450" algn="l"/>
                <a:tab pos="5827713" algn="l"/>
                <a:tab pos="6276975" algn="l"/>
                <a:tab pos="6726238" algn="l"/>
                <a:tab pos="7175500" algn="l"/>
                <a:tab pos="7624763" algn="l"/>
                <a:tab pos="8074025" algn="l"/>
                <a:tab pos="8523288" algn="l"/>
                <a:tab pos="8972550" algn="l"/>
              </a:tabLst>
            </a:pPr>
            <a:r>
              <a:rPr lang="en-US" dirty="0" smtClean="0"/>
              <a:t>considered </a:t>
            </a:r>
            <a:r>
              <a:rPr lang="en-US" dirty="0"/>
              <a:t>ways of giving more control to </a:t>
            </a:r>
            <a:r>
              <a:rPr lang="en-US" dirty="0" smtClean="0"/>
              <a:t>students</a:t>
            </a:r>
            <a:endParaRPr lang="en-US" dirty="0"/>
          </a:p>
          <a:p>
            <a:pPr marL="0" indent="0">
              <a:buNone/>
            </a:pPr>
            <a:endParaRPr lang="en-GB" i="1" dirty="0" smtClean="0"/>
          </a:p>
        </p:txBody>
      </p:sp>
    </p:spTree>
    <p:extLst>
      <p:ext uri="{BB962C8B-B14F-4D97-AF65-F5344CB8AC3E}">
        <p14:creationId xmlns:p14="http://schemas.microsoft.com/office/powerpoint/2010/main" val="23703016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1"/>
          <p:cNvSpPr>
            <a:spLocks noChangeArrowheads="1"/>
          </p:cNvSpPr>
          <p:nvPr/>
        </p:nvSpPr>
        <p:spPr bwMode="auto">
          <a:xfrm>
            <a:off x="614513" y="1933798"/>
            <a:ext cx="4000500" cy="3727450"/>
          </a:xfrm>
          <a:prstGeom prst="wedgeRoundRectCallout">
            <a:avLst>
              <a:gd name="adj1" fmla="val -46310"/>
              <a:gd name="adj2" fmla="val 73125"/>
              <a:gd name="adj3" fmla="val 16667"/>
            </a:avLst>
          </a:prstGeom>
          <a:noFill/>
          <a:ln w="28440">
            <a:solidFill>
              <a:srgbClr val="000066"/>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lstStyle/>
          <a:p>
            <a:pPr algn="ctr">
              <a:spcBef>
                <a:spcPts val="700"/>
              </a:spcBef>
              <a:buClrTx/>
              <a:buSzPct val="12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dirty="0">
                <a:latin typeface="+mj-lt"/>
                <a:cs typeface="Times New Roman" pitchFamily="16" charset="0"/>
              </a:rPr>
              <a:t>I know I cannot teach anyone anything.</a:t>
            </a:r>
          </a:p>
          <a:p>
            <a:pPr algn="ctr">
              <a:spcBef>
                <a:spcPts val="700"/>
              </a:spcBef>
              <a:buClrTx/>
              <a:buSzPct val="12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dirty="0">
                <a:latin typeface="+mj-lt"/>
                <a:cs typeface="Times New Roman" pitchFamily="16" charset="0"/>
              </a:rPr>
              <a:t>I can only provide the environment in which he (sic) can learn…</a:t>
            </a:r>
          </a:p>
          <a:p>
            <a:pPr algn="r">
              <a:spcBef>
                <a:spcPts val="700"/>
              </a:spcBef>
              <a:buClrTx/>
              <a:buSzPct val="12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800" dirty="0">
              <a:latin typeface="+mj-lt"/>
            </a:endParaRPr>
          </a:p>
          <a:p>
            <a:pPr algn="r">
              <a:spcBef>
                <a:spcPts val="700"/>
              </a:spcBef>
              <a:buClrTx/>
              <a:buSzPct val="12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dirty="0">
                <a:latin typeface="+mj-lt"/>
              </a:rPr>
              <a:t>Carl Rogers,1969</a:t>
            </a:r>
          </a:p>
        </p:txBody>
      </p:sp>
      <p:sp>
        <p:nvSpPr>
          <p:cNvPr id="6147" name="AutoShape 2"/>
          <p:cNvSpPr>
            <a:spLocks noChangeArrowheads="1"/>
          </p:cNvSpPr>
          <p:nvPr/>
        </p:nvSpPr>
        <p:spPr bwMode="auto">
          <a:xfrm>
            <a:off x="4859338" y="2492375"/>
            <a:ext cx="3871912" cy="3429000"/>
          </a:xfrm>
          <a:prstGeom prst="wedgeRoundRectCallout">
            <a:avLst>
              <a:gd name="adj1" fmla="val 48412"/>
              <a:gd name="adj2" fmla="val -68838"/>
              <a:gd name="adj3" fmla="val 16667"/>
            </a:avLst>
          </a:prstGeom>
          <a:noFill/>
          <a:ln w="28440">
            <a:solidFill>
              <a:srgbClr val="000066"/>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dirty="0">
                <a:latin typeface="Arial" charset="0"/>
              </a:rPr>
              <a:t>...</a:t>
            </a:r>
            <a:r>
              <a:rPr lang="en-GB" sz="2800" dirty="0">
                <a:latin typeface="+mj-lt"/>
              </a:rPr>
              <a:t>the more students are personally involved in their lessons, the more effectively they are likely to learn….</a:t>
            </a:r>
          </a:p>
        </p:txBody>
      </p:sp>
      <p:sp>
        <p:nvSpPr>
          <p:cNvPr id="6148" name="Rectangle 3"/>
          <p:cNvSpPr>
            <a:spLocks noGrp="1" noChangeArrowheads="1"/>
          </p:cNvSpPr>
          <p:nvPr>
            <p:ph type="title" idx="4294967295"/>
          </p:nvPr>
        </p:nvSpPr>
        <p:spPr>
          <a:xfrm>
            <a:off x="576413" y="548680"/>
            <a:ext cx="8077200" cy="808732"/>
          </a:xfrm>
        </p:spPr>
        <p:txBody>
          <a:bodyPr>
            <a:noAutofit/>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The basis of student-centred learning</a:t>
            </a:r>
            <a:r>
              <a:rPr lang="hu-HU" dirty="0" smtClean="0"/>
              <a:t> (SCL)</a:t>
            </a:r>
          </a:p>
        </p:txBody>
      </p:sp>
    </p:spTree>
    <p:extLst>
      <p:ext uri="{BB962C8B-B14F-4D97-AF65-F5344CB8AC3E}">
        <p14:creationId xmlns:p14="http://schemas.microsoft.com/office/powerpoint/2010/main" val="192134321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107950" y="179388"/>
            <a:ext cx="454025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u-HU" sz="3200" dirty="0">
                <a:latin typeface="+mj-lt"/>
              </a:rPr>
              <a:t>Beliefs about learning:</a:t>
            </a:r>
          </a:p>
        </p:txBody>
      </p:sp>
      <p:sp>
        <p:nvSpPr>
          <p:cNvPr id="7171" name="Rectangle 2"/>
          <p:cNvSpPr>
            <a:spLocks noChangeArrowheads="1"/>
          </p:cNvSpPr>
          <p:nvPr/>
        </p:nvSpPr>
        <p:spPr bwMode="auto">
          <a:xfrm>
            <a:off x="304800" y="1260475"/>
            <a:ext cx="4014788"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lnSpc>
                <a:spcPct val="12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dirty="0">
                <a:latin typeface="Arial" charset="0"/>
              </a:rPr>
              <a:t>Students learn in _______ ways   </a:t>
            </a:r>
          </a:p>
          <a:p>
            <a:pPr>
              <a:lnSpc>
                <a:spcPct val="12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dirty="0">
                <a:latin typeface="Arial" charset="0"/>
              </a:rPr>
              <a:t>Learning is an _________ process  </a:t>
            </a:r>
          </a:p>
          <a:p>
            <a:pPr>
              <a:lnSpc>
                <a:spcPct val="12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dirty="0" smtClean="0">
                <a:latin typeface="Arial" charset="0"/>
              </a:rPr>
              <a:t>Students </a:t>
            </a:r>
            <a:r>
              <a:rPr lang="en-GB" sz="2400" dirty="0">
                <a:latin typeface="Arial" charset="0"/>
              </a:rPr>
              <a:t>respond well if they are ___________</a:t>
            </a:r>
          </a:p>
          <a:p>
            <a:pPr>
              <a:lnSpc>
                <a:spcPct val="12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dirty="0">
                <a:latin typeface="Arial" charset="0"/>
              </a:rPr>
              <a:t>People learn with ________ not prescriptions</a:t>
            </a:r>
          </a:p>
          <a:p>
            <a:pPr>
              <a:lnSpc>
                <a:spcPct val="12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dirty="0">
                <a:latin typeface="Arial" charset="0"/>
              </a:rPr>
              <a:t>Knowledge is internal</a:t>
            </a:r>
            <a:r>
              <a:rPr lang="hu-HU" sz="2400" dirty="0">
                <a:latin typeface="Arial" charset="0"/>
              </a:rPr>
              <a:t>; </a:t>
            </a:r>
            <a:r>
              <a:rPr lang="en-GB" sz="2400" dirty="0">
                <a:latin typeface="Arial" charset="0"/>
              </a:rPr>
              <a:t>__________</a:t>
            </a:r>
            <a:r>
              <a:rPr lang="hu-HU" sz="2400" dirty="0">
                <a:latin typeface="Arial" charset="0"/>
              </a:rPr>
              <a:t> build it</a:t>
            </a:r>
            <a:r>
              <a:rPr lang="en-GB" sz="2400" dirty="0">
                <a:latin typeface="Arial" charset="0"/>
              </a:rPr>
              <a:t>.</a:t>
            </a:r>
            <a:r>
              <a:rPr lang="en-GB" sz="2000" dirty="0">
                <a:latin typeface="Arial" charset="0"/>
              </a:rPr>
              <a:t>  </a:t>
            </a:r>
          </a:p>
        </p:txBody>
      </p:sp>
      <p:sp>
        <p:nvSpPr>
          <p:cNvPr id="8195" name="Rectangle 3"/>
          <p:cNvSpPr>
            <a:spLocks noChangeArrowheads="1"/>
          </p:cNvSpPr>
          <p:nvPr/>
        </p:nvSpPr>
        <p:spPr bwMode="auto">
          <a:xfrm>
            <a:off x="4984750" y="1260475"/>
            <a:ext cx="415925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dirty="0">
                <a:latin typeface="Arial" charset="0"/>
              </a:rPr>
              <a:t>How can we find out? </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400" dirty="0">
              <a:latin typeface="Arial" charset="0"/>
            </a:endParaRP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dirty="0">
                <a:latin typeface="Arial" charset="0"/>
              </a:rPr>
              <a:t>How can students engage in learning? </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400" dirty="0">
              <a:latin typeface="Arial" charset="0"/>
            </a:endParaRP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u-HU" sz="2400" dirty="0">
                <a:latin typeface="Arial" charset="0"/>
              </a:rPr>
              <a:t>How can we involve them?</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u-HU" sz="2400" dirty="0">
                <a:latin typeface="Arial" charset="0"/>
              </a:rPr>
              <a:t> </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u-HU" sz="2400" dirty="0">
                <a:latin typeface="Arial" charset="0"/>
              </a:rPr>
              <a:t>How can </a:t>
            </a:r>
            <a:r>
              <a:rPr lang="en-GB" sz="2400" dirty="0">
                <a:latin typeface="Arial" charset="0"/>
              </a:rPr>
              <a:t>students </a:t>
            </a:r>
            <a:r>
              <a:rPr lang="hu-HU" sz="2400" dirty="0">
                <a:latin typeface="Arial" charset="0"/>
              </a:rPr>
              <a:t>be </a:t>
            </a:r>
            <a:r>
              <a:rPr lang="en-GB" sz="2400" dirty="0">
                <a:latin typeface="Arial" charset="0"/>
              </a:rPr>
              <a:t>e</a:t>
            </a:r>
            <a:r>
              <a:rPr lang="hu-HU" sz="2400" dirty="0">
                <a:latin typeface="Arial" charset="0"/>
              </a:rPr>
              <a:t>ncouraged </a:t>
            </a:r>
            <a:r>
              <a:rPr lang="en-GB" sz="2400" dirty="0">
                <a:latin typeface="Arial" charset="0"/>
              </a:rPr>
              <a:t>to try things out </a:t>
            </a:r>
            <a:r>
              <a:rPr lang="hu-HU" sz="2400" dirty="0">
                <a:latin typeface="Arial" charset="0"/>
              </a:rPr>
              <a:t>and discover?</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u-HU" sz="2400" dirty="0">
                <a:latin typeface="Arial" charset="0"/>
              </a:rPr>
              <a:t> </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u-HU" sz="2400" dirty="0">
                <a:latin typeface="Arial" charset="0"/>
              </a:rPr>
              <a:t>What’s the </a:t>
            </a:r>
            <a:r>
              <a:rPr lang="en-GB" sz="2400" dirty="0" smtClean="0">
                <a:latin typeface="Arial" charset="0"/>
              </a:rPr>
              <a:t>t</a:t>
            </a:r>
            <a:r>
              <a:rPr lang="hu-HU" sz="2400" dirty="0" smtClean="0">
                <a:latin typeface="Arial" charset="0"/>
              </a:rPr>
              <a:t>eacher’s </a:t>
            </a:r>
            <a:r>
              <a:rPr lang="hu-HU" sz="2400" dirty="0">
                <a:latin typeface="Arial" charset="0"/>
              </a:rPr>
              <a:t>role?</a:t>
            </a:r>
          </a:p>
        </p:txBody>
      </p:sp>
      <p:sp>
        <p:nvSpPr>
          <p:cNvPr id="8196" name="Rectangle 4"/>
          <p:cNvSpPr>
            <a:spLocks noChangeArrowheads="1"/>
          </p:cNvSpPr>
          <p:nvPr/>
        </p:nvSpPr>
        <p:spPr bwMode="auto">
          <a:xfrm>
            <a:off x="5040312" y="53628"/>
            <a:ext cx="41036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u-HU" sz="3200" dirty="0">
                <a:latin typeface="+mj-lt"/>
              </a:rPr>
              <a:t>Issues for SCL:</a:t>
            </a:r>
          </a:p>
        </p:txBody>
      </p:sp>
      <p:sp>
        <p:nvSpPr>
          <p:cNvPr id="8197" name="Rectangle 5"/>
          <p:cNvSpPr>
            <a:spLocks noChangeArrowheads="1"/>
          </p:cNvSpPr>
          <p:nvPr/>
        </p:nvSpPr>
        <p:spPr bwMode="auto">
          <a:xfrm>
            <a:off x="4125913" y="3060700"/>
            <a:ext cx="9144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a:solidFill>
                  <a:srgbClr val="FF0000"/>
                </a:solidFill>
                <a:latin typeface="Wingdings" charset="2"/>
              </a:rPr>
              <a:t></a:t>
            </a:r>
          </a:p>
        </p:txBody>
      </p:sp>
      <p:graphicFrame>
        <p:nvGraphicFramePr>
          <p:cNvPr id="8198" name="Group 6"/>
          <p:cNvGraphicFramePr>
            <a:graphicFrameLocks noGrp="1"/>
          </p:cNvGraphicFramePr>
          <p:nvPr/>
        </p:nvGraphicFramePr>
        <p:xfrm>
          <a:off x="2752725" y="1077913"/>
          <a:ext cx="1360488" cy="695325"/>
        </p:xfrm>
        <a:graphic>
          <a:graphicData uri="http://schemas.openxmlformats.org/drawingml/2006/table">
            <a:tbl>
              <a:tblPr/>
              <a:tblGrid>
                <a:gridCol w="1360488"/>
              </a:tblGrid>
              <a:tr h="695325">
                <a:tc>
                  <a:txBody>
                    <a:bodyPr/>
                    <a:lstStyle/>
                    <a:p>
                      <a:pPr marL="0" marR="0" lvl="0" indent="0" algn="l" defTabSz="449263" rtl="0" eaLnBrk="1" fontAlgn="base" latinLnBrk="0" hangingPunct="1">
                        <a:lnSpc>
                          <a:spcPct val="66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sz="2400" b="0" i="0" u="none" strike="noStrike" cap="none" normalizeH="0" baseline="0" dirty="0" smtClean="0">
                          <a:ln>
                            <a:noFill/>
                          </a:ln>
                          <a:solidFill>
                            <a:srgbClr val="FF0000"/>
                          </a:solidFill>
                          <a:effectLst/>
                          <a:latin typeface="Arial" charset="0"/>
                          <a:ea typeface="SimSun" charset="-122"/>
                        </a:rPr>
                        <a:t>different</a:t>
                      </a:r>
                    </a:p>
                  </a:txBody>
                  <a:tcPr marL="90000" marR="90000" marT="407064" marB="46806" horzOverflow="overflow">
                    <a:lnL>
                      <a:noFill/>
                    </a:lnL>
                    <a:lnR>
                      <a:noFill/>
                    </a:lnR>
                    <a:lnT>
                      <a:noFill/>
                    </a:lnT>
                    <a:lnB>
                      <a:noFill/>
                    </a:lnB>
                    <a:lnTlToBr>
                      <a:noFill/>
                    </a:lnTlToBr>
                    <a:lnBlToTr>
                      <a:noFill/>
                    </a:lnBlToTr>
                    <a:noFill/>
                  </a:tcPr>
                </a:tc>
              </a:tr>
            </a:tbl>
          </a:graphicData>
        </a:graphic>
      </p:graphicFrame>
      <p:graphicFrame>
        <p:nvGraphicFramePr>
          <p:cNvPr id="8200" name="Group 8"/>
          <p:cNvGraphicFramePr>
            <a:graphicFrameLocks noGrp="1"/>
          </p:cNvGraphicFramePr>
          <p:nvPr/>
        </p:nvGraphicFramePr>
        <p:xfrm>
          <a:off x="2649538" y="1989138"/>
          <a:ext cx="1720850" cy="695325"/>
        </p:xfrm>
        <a:graphic>
          <a:graphicData uri="http://schemas.openxmlformats.org/drawingml/2006/table">
            <a:tbl>
              <a:tblPr/>
              <a:tblGrid>
                <a:gridCol w="1720850"/>
              </a:tblGrid>
              <a:tr h="695325">
                <a:tc>
                  <a:txBody>
                    <a:bodyPr/>
                    <a:lstStyle/>
                    <a:p>
                      <a:pPr marL="0" marR="0" lvl="0" indent="0" algn="l" defTabSz="449263" rtl="0" eaLnBrk="1" fontAlgn="base" latinLnBrk="0" hangingPunct="1">
                        <a:lnSpc>
                          <a:spcPct val="66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sz="2400" b="0" i="0" u="none" strike="noStrike" cap="none" normalizeH="0" baseline="0" dirty="0" smtClean="0">
                          <a:ln>
                            <a:noFill/>
                          </a:ln>
                          <a:solidFill>
                            <a:srgbClr val="FF0000"/>
                          </a:solidFill>
                          <a:effectLst/>
                          <a:latin typeface="Arial" charset="0"/>
                          <a:ea typeface="SimSun" charset="-122"/>
                        </a:rPr>
                        <a:t>active </a:t>
                      </a:r>
                    </a:p>
                  </a:txBody>
                  <a:tcPr marL="90000" marR="90000" marT="407064" marB="46806" horzOverflow="overflow">
                    <a:lnL>
                      <a:noFill/>
                    </a:lnL>
                    <a:lnR>
                      <a:noFill/>
                    </a:lnR>
                    <a:lnT>
                      <a:noFill/>
                    </a:lnT>
                    <a:lnB>
                      <a:noFill/>
                    </a:lnB>
                    <a:lnTlToBr>
                      <a:noFill/>
                    </a:lnTlToBr>
                    <a:lnBlToTr>
                      <a:noFill/>
                    </a:lnBlToTr>
                    <a:noFill/>
                  </a:tcPr>
                </a:tc>
              </a:tr>
            </a:tbl>
          </a:graphicData>
        </a:graphic>
      </p:graphicFrame>
      <p:graphicFrame>
        <p:nvGraphicFramePr>
          <p:cNvPr id="8202" name="Group 10"/>
          <p:cNvGraphicFramePr>
            <a:graphicFrameLocks noGrp="1"/>
          </p:cNvGraphicFramePr>
          <p:nvPr>
            <p:extLst>
              <p:ext uri="{D42A27DB-BD31-4B8C-83A1-F6EECF244321}">
                <p14:modId xmlns:p14="http://schemas.microsoft.com/office/powerpoint/2010/main" val="1510439008"/>
              </p:ext>
            </p:extLst>
          </p:nvPr>
        </p:nvGraphicFramePr>
        <p:xfrm>
          <a:off x="1907704" y="3300750"/>
          <a:ext cx="1492250" cy="695325"/>
        </p:xfrm>
        <a:graphic>
          <a:graphicData uri="http://schemas.openxmlformats.org/drawingml/2006/table">
            <a:tbl>
              <a:tblPr/>
              <a:tblGrid>
                <a:gridCol w="1492250"/>
              </a:tblGrid>
              <a:tr h="695325">
                <a:tc>
                  <a:txBody>
                    <a:bodyPr/>
                    <a:lstStyle/>
                    <a:p>
                      <a:pPr marL="0" marR="0" lvl="0" indent="0" algn="l" defTabSz="449263" rtl="0" eaLnBrk="1" fontAlgn="base" latinLnBrk="0" hangingPunct="1">
                        <a:lnSpc>
                          <a:spcPct val="66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sz="2400" b="0" i="0" u="none" strike="noStrike" cap="none" normalizeH="0" baseline="0" dirty="0" smtClean="0">
                          <a:ln>
                            <a:noFill/>
                          </a:ln>
                          <a:solidFill>
                            <a:srgbClr val="FF0000"/>
                          </a:solidFill>
                          <a:effectLst/>
                          <a:latin typeface="Arial" charset="0"/>
                          <a:ea typeface="SimSun" charset="-122"/>
                        </a:rPr>
                        <a:t>involved</a:t>
                      </a:r>
                    </a:p>
                  </a:txBody>
                  <a:tcPr marL="90000" marR="90000" marT="407064" marB="46806" horzOverflow="overflow">
                    <a:lnL>
                      <a:noFill/>
                    </a:lnL>
                    <a:lnR>
                      <a:noFill/>
                    </a:lnR>
                    <a:lnT>
                      <a:noFill/>
                    </a:lnT>
                    <a:lnB>
                      <a:noFill/>
                    </a:lnB>
                    <a:lnTlToBr>
                      <a:noFill/>
                    </a:lnTlToBr>
                    <a:lnBlToTr>
                      <a:noFill/>
                    </a:lnBlToTr>
                    <a:noFill/>
                  </a:tcPr>
                </a:tc>
              </a:tr>
            </a:tbl>
          </a:graphicData>
        </a:graphic>
      </p:graphicFrame>
      <p:graphicFrame>
        <p:nvGraphicFramePr>
          <p:cNvPr id="8204" name="Group 12"/>
          <p:cNvGraphicFramePr>
            <a:graphicFrameLocks noGrp="1"/>
          </p:cNvGraphicFramePr>
          <p:nvPr/>
        </p:nvGraphicFramePr>
        <p:xfrm>
          <a:off x="2798763" y="3716338"/>
          <a:ext cx="1539875" cy="695325"/>
        </p:xfrm>
        <a:graphic>
          <a:graphicData uri="http://schemas.openxmlformats.org/drawingml/2006/table">
            <a:tbl>
              <a:tblPr/>
              <a:tblGrid>
                <a:gridCol w="1539875"/>
              </a:tblGrid>
              <a:tr h="695325">
                <a:tc>
                  <a:txBody>
                    <a:bodyPr/>
                    <a:lstStyle/>
                    <a:p>
                      <a:pPr marL="0" marR="0" lvl="0" indent="0" algn="l" defTabSz="449263" rtl="0" eaLnBrk="1" fontAlgn="base" latinLnBrk="0" hangingPunct="1">
                        <a:lnSpc>
                          <a:spcPct val="66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sz="2400" b="0" i="0" u="none" strike="noStrike" cap="none" normalizeH="0" baseline="0" dirty="0" smtClean="0">
                          <a:ln>
                            <a:noFill/>
                          </a:ln>
                          <a:solidFill>
                            <a:srgbClr val="FF0000"/>
                          </a:solidFill>
                          <a:effectLst/>
                          <a:latin typeface="Arial" charset="0"/>
                          <a:ea typeface="SimSun" charset="-122"/>
                        </a:rPr>
                        <a:t>guidance,</a:t>
                      </a:r>
                    </a:p>
                  </a:txBody>
                  <a:tcPr marL="90000" marR="90000" marT="407064" marB="46806" horzOverflow="overflow">
                    <a:lnL>
                      <a:noFill/>
                    </a:lnL>
                    <a:lnR>
                      <a:noFill/>
                    </a:lnR>
                    <a:lnT>
                      <a:noFill/>
                    </a:lnT>
                    <a:lnB>
                      <a:noFill/>
                    </a:lnB>
                    <a:lnTlToBr>
                      <a:noFill/>
                    </a:lnTlToBr>
                    <a:lnBlToTr>
                      <a:noFill/>
                    </a:lnBlToTr>
                    <a:noFill/>
                  </a:tcPr>
                </a:tc>
              </a:tr>
            </a:tbl>
          </a:graphicData>
        </a:graphic>
      </p:graphicFrame>
      <p:graphicFrame>
        <p:nvGraphicFramePr>
          <p:cNvPr id="8206" name="Group 14"/>
          <p:cNvGraphicFramePr>
            <a:graphicFrameLocks noGrp="1"/>
          </p:cNvGraphicFramePr>
          <p:nvPr/>
        </p:nvGraphicFramePr>
        <p:xfrm>
          <a:off x="430213" y="5013325"/>
          <a:ext cx="1720850" cy="695325"/>
        </p:xfrm>
        <a:graphic>
          <a:graphicData uri="http://schemas.openxmlformats.org/drawingml/2006/table">
            <a:tbl>
              <a:tblPr/>
              <a:tblGrid>
                <a:gridCol w="1720850"/>
              </a:tblGrid>
              <a:tr h="695325">
                <a:tc>
                  <a:txBody>
                    <a:bodyPr/>
                    <a:lstStyle/>
                    <a:p>
                      <a:pPr marL="0" marR="0" lvl="0" indent="0" algn="l" defTabSz="449263" rtl="0" eaLnBrk="1" fontAlgn="base" latinLnBrk="0" hangingPunct="1">
                        <a:lnSpc>
                          <a:spcPct val="66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sz="2400" b="0" i="0" u="none" strike="noStrike" cap="none" normalizeH="0" baseline="0" dirty="0" smtClean="0">
                          <a:ln>
                            <a:noFill/>
                          </a:ln>
                          <a:solidFill>
                            <a:srgbClr val="FF0000"/>
                          </a:solidFill>
                          <a:effectLst/>
                          <a:latin typeface="Arial" charset="0"/>
                          <a:ea typeface="SimSun" charset="-122"/>
                        </a:rPr>
                        <a:t>individuals</a:t>
                      </a:r>
                    </a:p>
                  </a:txBody>
                  <a:tcPr marL="90000" marR="90000" marT="407064" marB="46806" horzOverflow="overflow">
                    <a:lnL>
                      <a:noFill/>
                    </a:lnL>
                    <a:lnR>
                      <a:noFill/>
                    </a:lnR>
                    <a:lnT>
                      <a:noFill/>
                    </a:lnT>
                    <a:lnB>
                      <a:noFill/>
                    </a:lnB>
                    <a:lnTlToBr>
                      <a:noFill/>
                    </a:lnTlToBr>
                    <a:lnBlToTr>
                      <a:noFill/>
                    </a:lnBlToTr>
                    <a:noFill/>
                  </a:tcPr>
                </a:tc>
              </a:tr>
            </a:tbl>
          </a:graphicData>
        </a:graphic>
      </p:graphicFrame>
    </p:spTree>
    <p:extLst>
      <p:ext uri="{BB962C8B-B14F-4D97-AF65-F5344CB8AC3E}">
        <p14:creationId xmlns:p14="http://schemas.microsoft.com/office/powerpoint/2010/main" val="21947447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819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820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820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820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820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fill="hold" nodeType="clickEffect">
                                  <p:stCondLst>
                                    <p:cond delay="0"/>
                                  </p:stCondLst>
                                  <p:childTnLst>
                                    <p:set>
                                      <p:cBhvr additive="repl">
                                        <p:cTn id="26" dur="1" fill="hold">
                                          <p:stCondLst>
                                            <p:cond delay="0"/>
                                          </p:stCondLst>
                                        </p:cTn>
                                        <p:tgtEl>
                                          <p:spTgt spid="819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fill="hold" nodeType="clickEffect">
                                  <p:stCondLst>
                                    <p:cond delay="0"/>
                                  </p:stCondLst>
                                  <p:childTnLst>
                                    <p:set>
                                      <p:cBhvr additive="repl">
                                        <p:cTn id="30" dur="1" fill="hold">
                                          <p:stCondLst>
                                            <p:cond delay="0"/>
                                          </p:stCondLst>
                                        </p:cTn>
                                        <p:tgtEl>
                                          <p:spTgt spid="8196"/>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fill="hold" nodeType="clickEffect">
                                  <p:stCondLst>
                                    <p:cond delay="0"/>
                                  </p:stCondLst>
                                  <p:childTnLst>
                                    <p:set>
                                      <p:cBhvr additive="repl">
                                        <p:cTn id="34" dur="1" fill="hold">
                                          <p:stCondLst>
                                            <p:cond delay="0"/>
                                          </p:stCondLst>
                                        </p:cTn>
                                        <p:tgtEl>
                                          <p:spTgt spid="8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683069" y="467430"/>
            <a:ext cx="7772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9pPr>
          </a:lstStyle>
          <a:p>
            <a:pPr algn="ctr" eaLnBrk="1" hangingPunct="1">
              <a:buClrTx/>
              <a:buFontTx/>
              <a:buNone/>
            </a:pPr>
            <a:r>
              <a:rPr lang="en-GB" sz="4400" dirty="0" smtClean="0">
                <a:solidFill>
                  <a:schemeClr val="tx1"/>
                </a:solidFill>
                <a:latin typeface="+mj-lt"/>
              </a:rPr>
              <a:t>Student-centred </a:t>
            </a:r>
            <a:r>
              <a:rPr lang="en-GB" sz="4400" dirty="0">
                <a:solidFill>
                  <a:schemeClr val="tx1"/>
                </a:solidFill>
                <a:latin typeface="+mj-lt"/>
              </a:rPr>
              <a:t>l</a:t>
            </a:r>
            <a:r>
              <a:rPr lang="en-GB" sz="4400" dirty="0" smtClean="0">
                <a:solidFill>
                  <a:schemeClr val="tx1"/>
                </a:solidFill>
                <a:latin typeface="+mj-lt"/>
              </a:rPr>
              <a:t>earning</a:t>
            </a:r>
            <a:endParaRPr lang="en-GB" sz="4400" dirty="0">
              <a:solidFill>
                <a:schemeClr val="tx1"/>
              </a:solidFill>
              <a:latin typeface="+mj-lt"/>
            </a:endParaRPr>
          </a:p>
        </p:txBody>
      </p:sp>
      <p:sp>
        <p:nvSpPr>
          <p:cNvPr id="8195" name="AutoShape 2"/>
          <p:cNvSpPr>
            <a:spLocks noChangeArrowheads="1"/>
          </p:cNvSpPr>
          <p:nvPr/>
        </p:nvSpPr>
        <p:spPr bwMode="auto">
          <a:xfrm>
            <a:off x="720725" y="2425700"/>
            <a:ext cx="7740650" cy="274638"/>
          </a:xfrm>
          <a:prstGeom prst="leftRightArrow">
            <a:avLst>
              <a:gd name="adj1" fmla="val 50000"/>
              <a:gd name="adj2" fmla="val 205906"/>
            </a:avLst>
          </a:prstGeom>
          <a:solidFill>
            <a:srgbClr val="000080"/>
          </a:solidFill>
          <a:ln w="25560">
            <a:solidFill>
              <a:srgbClr val="000066"/>
            </a:solidFill>
            <a:miter lim="800000"/>
            <a:headEnd/>
            <a:tailEnd/>
          </a:ln>
        </p:spPr>
        <p:txBody>
          <a:bodyPr wrap="none" anchor="ctr"/>
          <a:lstStyle/>
          <a:p>
            <a:endParaRPr lang="en-US"/>
          </a:p>
        </p:txBody>
      </p:sp>
      <p:sp>
        <p:nvSpPr>
          <p:cNvPr id="9220" name="Rectangle 4"/>
          <p:cNvSpPr>
            <a:spLocks noGrp="1" noChangeArrowheads="1"/>
          </p:cNvSpPr>
          <p:nvPr>
            <p:ph type="body" idx="4294967295"/>
          </p:nvPr>
        </p:nvSpPr>
        <p:spPr>
          <a:xfrm>
            <a:off x="179388" y="1797050"/>
            <a:ext cx="3940175" cy="4322763"/>
          </a:xfrm>
        </p:spPr>
        <p:txBody>
          <a:bodyPr/>
          <a:lstStyle/>
          <a:p>
            <a:pPr indent="-3333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Teacher-centred:</a:t>
            </a:r>
          </a:p>
          <a:p>
            <a:pPr indent="-3333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mtClean="0"/>
          </a:p>
          <a:p>
            <a:pPr indent="-3333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Low level of student choice</a:t>
            </a:r>
          </a:p>
          <a:p>
            <a:pPr indent="-3333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Student passive</a:t>
            </a:r>
          </a:p>
          <a:p>
            <a:pPr indent="-3333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Power with teacher</a:t>
            </a:r>
          </a:p>
          <a:p>
            <a:pPr indent="-3333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mtClean="0"/>
          </a:p>
          <a:p>
            <a:pPr indent="-33337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mtClean="0"/>
          </a:p>
        </p:txBody>
      </p:sp>
      <p:sp>
        <p:nvSpPr>
          <p:cNvPr id="9221" name="Rectangle 5"/>
          <p:cNvSpPr>
            <a:spLocks noGrp="1" noChangeArrowheads="1"/>
          </p:cNvSpPr>
          <p:nvPr>
            <p:ph type="body" idx="4294967295"/>
          </p:nvPr>
        </p:nvSpPr>
        <p:spPr>
          <a:xfrm>
            <a:off x="4498975" y="1800225"/>
            <a:ext cx="4321175" cy="4322763"/>
          </a:xfrm>
        </p:spPr>
        <p:txBody>
          <a:bodyPr/>
          <a:lstStyle/>
          <a:p>
            <a:pPr indent="-333375" algn="r">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Student-centred:</a:t>
            </a:r>
          </a:p>
          <a:p>
            <a:pPr indent="-333375" algn="r">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mtClean="0"/>
          </a:p>
          <a:p>
            <a:pPr indent="-333375" algn="r">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High level of student choice</a:t>
            </a:r>
          </a:p>
          <a:p>
            <a:pPr indent="-333375" algn="r">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Student active</a:t>
            </a:r>
          </a:p>
          <a:p>
            <a:pPr indent="-333375" algn="r">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Power with the student</a:t>
            </a:r>
          </a:p>
        </p:txBody>
      </p:sp>
    </p:spTree>
    <p:extLst>
      <p:ext uri="{BB962C8B-B14F-4D97-AF65-F5344CB8AC3E}">
        <p14:creationId xmlns:p14="http://schemas.microsoft.com/office/powerpoint/2010/main" val="198067959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9220">
                                            <p:txEl>
                                              <p:pRg st="2" end="2"/>
                                            </p:txEl>
                                          </p:spTgt>
                                        </p:tgtEl>
                                        <p:attrNameLst>
                                          <p:attrName>style.visibility</p:attrName>
                                        </p:attrNameLst>
                                      </p:cBhvr>
                                      <p:to>
                                        <p:strVal val="visible"/>
                                      </p:to>
                                    </p:set>
                                  </p:childTnLst>
                                </p:cTn>
                              </p:par>
                              <p:par>
                                <p:cTn id="7" presetID="1" presetClass="entr" fill="hold" nodeType="withEffect">
                                  <p:stCondLst>
                                    <p:cond delay="0"/>
                                  </p:stCondLst>
                                  <p:childTnLst>
                                    <p:set>
                                      <p:cBhvr additive="repl">
                                        <p:cTn id="8" dur="1" fill="hold">
                                          <p:stCondLst>
                                            <p:cond delay="0"/>
                                          </p:stCondLst>
                                        </p:cTn>
                                        <p:tgtEl>
                                          <p:spTgt spid="9220">
                                            <p:txEl>
                                              <p:pRg st="3" end="3"/>
                                            </p:txEl>
                                          </p:spTgt>
                                        </p:tgtEl>
                                        <p:attrNameLst>
                                          <p:attrName>style.visibility</p:attrName>
                                        </p:attrNameLst>
                                      </p:cBhvr>
                                      <p:to>
                                        <p:strVal val="visible"/>
                                      </p:to>
                                    </p:set>
                                  </p:childTnLst>
                                </p:cTn>
                              </p:par>
                              <p:par>
                                <p:cTn id="9" presetID="1" presetClass="entr" fill="hold" nodeType="withEffect">
                                  <p:stCondLst>
                                    <p:cond delay="0"/>
                                  </p:stCondLst>
                                  <p:childTnLst>
                                    <p:set>
                                      <p:cBhvr additive="repl">
                                        <p:cTn id="10" dur="1" fill="hold">
                                          <p:stCondLst>
                                            <p:cond delay="0"/>
                                          </p:stCondLst>
                                        </p:cTn>
                                        <p:tgtEl>
                                          <p:spTgt spid="9220">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9221">
                                            <p:txEl>
                                              <p:pRg st="2" end="2"/>
                                            </p:txEl>
                                          </p:spTgt>
                                        </p:tgtEl>
                                        <p:attrNameLst>
                                          <p:attrName>style.visibility</p:attrName>
                                        </p:attrNameLst>
                                      </p:cBhvr>
                                      <p:to>
                                        <p:strVal val="visible"/>
                                      </p:to>
                                    </p:set>
                                  </p:childTnLst>
                                </p:cTn>
                              </p:par>
                              <p:par>
                                <p:cTn id="15" presetID="1" presetClass="entr" fill="hold" nodeType="withEffect">
                                  <p:stCondLst>
                                    <p:cond delay="0"/>
                                  </p:stCondLst>
                                  <p:childTnLst>
                                    <p:set>
                                      <p:cBhvr additive="repl">
                                        <p:cTn id="16" dur="1" fill="hold">
                                          <p:stCondLst>
                                            <p:cond delay="0"/>
                                          </p:stCondLst>
                                        </p:cTn>
                                        <p:tgtEl>
                                          <p:spTgt spid="9221">
                                            <p:txEl>
                                              <p:pRg st="3" end="3"/>
                                            </p:txEl>
                                          </p:spTgt>
                                        </p:tgtEl>
                                        <p:attrNameLst>
                                          <p:attrName>style.visibility</p:attrName>
                                        </p:attrNameLst>
                                      </p:cBhvr>
                                      <p:to>
                                        <p:strVal val="visible"/>
                                      </p:to>
                                    </p:set>
                                  </p:childTnLst>
                                </p:cTn>
                              </p:par>
                              <p:par>
                                <p:cTn id="17" presetID="1" presetClass="entr" fill="hold" nodeType="withEffect">
                                  <p:stCondLst>
                                    <p:cond delay="0"/>
                                  </p:stCondLst>
                                  <p:childTnLst>
                                    <p:set>
                                      <p:cBhvr additive="repl">
                                        <p:cTn id="18" dur="1" fill="hold">
                                          <p:stCondLst>
                                            <p:cond delay="0"/>
                                          </p:stCondLst>
                                        </p:cTn>
                                        <p:tgtEl>
                                          <p:spTgt spid="922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idx="4294967295"/>
          </p:nvPr>
        </p:nvSpPr>
        <p:spPr>
          <a:xfrm>
            <a:off x="684213" y="209550"/>
            <a:ext cx="7332662" cy="611188"/>
          </a:xfrm>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400" dirty="0" smtClean="0"/>
              <a:t>Benefits and drawbacks of SCL</a:t>
            </a:r>
          </a:p>
        </p:txBody>
      </p:sp>
      <p:sp>
        <p:nvSpPr>
          <p:cNvPr id="10242" name="Rectangle 2"/>
          <p:cNvSpPr>
            <a:spLocks noGrp="1" noChangeArrowheads="1"/>
          </p:cNvSpPr>
          <p:nvPr>
            <p:ph type="body" idx="4294967295"/>
          </p:nvPr>
        </p:nvSpPr>
        <p:spPr>
          <a:xfrm>
            <a:off x="360363" y="1079500"/>
            <a:ext cx="4140200" cy="5257800"/>
          </a:xfrm>
        </p:spPr>
        <p:txBody>
          <a:bodyPr>
            <a:normAutofit fontScale="92500" lnSpcReduction="20000"/>
          </a:bodyPr>
          <a:lstStyle/>
          <a:p>
            <a:pPr indent="-333375">
              <a:lnSpc>
                <a:spcPct val="90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t>Students</a:t>
            </a:r>
          </a:p>
          <a:p>
            <a:pPr indent="-333375">
              <a:spcBef>
                <a:spcPct val="0"/>
              </a:spcBef>
              <a:spcAft>
                <a:spcPts val="1138"/>
              </a:spcAft>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can work alone/in small groups, at school/ home</a:t>
            </a:r>
          </a:p>
          <a:p>
            <a:pPr indent="-333375">
              <a:spcBef>
                <a:spcPct val="0"/>
              </a:spcBef>
              <a:spcAft>
                <a:spcPts val="1138"/>
              </a:spcAft>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have access to more materials</a:t>
            </a:r>
          </a:p>
          <a:p>
            <a:pPr indent="-333375">
              <a:spcBef>
                <a:spcPct val="0"/>
              </a:spcBef>
              <a:spcAft>
                <a:spcPts val="1138"/>
              </a:spcAft>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are involved in what they study</a:t>
            </a:r>
          </a:p>
          <a:p>
            <a:pPr indent="-333375">
              <a:spcBef>
                <a:spcPct val="0"/>
              </a:spcBef>
              <a:spcAft>
                <a:spcPts val="1138"/>
              </a:spcAft>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take ownership of their learning</a:t>
            </a:r>
          </a:p>
          <a:p>
            <a:pPr indent="-333375">
              <a:spcBef>
                <a:spcPct val="0"/>
              </a:spcBef>
              <a:spcAft>
                <a:spcPts val="1138"/>
              </a:spcAft>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are more motivated and committed  </a:t>
            </a:r>
          </a:p>
          <a:p>
            <a:pPr marL="0" lvl="1" indent="0">
              <a:lnSpc>
                <a:spcPct val="90000"/>
              </a:lnSpc>
              <a:spcBef>
                <a:spcPts val="600"/>
              </a:spcBef>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400" dirty="0" smtClean="0"/>
          </a:p>
        </p:txBody>
      </p:sp>
      <p:sp>
        <p:nvSpPr>
          <p:cNvPr id="10243" name="Text Box 3"/>
          <p:cNvSpPr txBox="1">
            <a:spLocks noChangeArrowheads="1"/>
          </p:cNvSpPr>
          <p:nvPr/>
        </p:nvSpPr>
        <p:spPr bwMode="auto">
          <a:xfrm>
            <a:off x="3279775" y="5962650"/>
            <a:ext cx="57197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6" charset="0"/>
                <a:ea typeface="SimSun" charset="-122"/>
              </a:defRPr>
            </a:lvl9pPr>
          </a:lstStyle>
          <a:p>
            <a:pPr eaLnBrk="1" hangingPunct="1">
              <a:buClrTx/>
              <a:buFontTx/>
              <a:buNone/>
            </a:pPr>
            <a:r>
              <a:rPr lang="en-GB" sz="1600">
                <a:solidFill>
                  <a:srgbClr val="000080"/>
                </a:solidFill>
                <a:latin typeface="Arial" charset="0"/>
                <a:cs typeface="Arial" charset="0"/>
              </a:rPr>
              <a:t>Source: McLean (1997) &amp; Educational Initiative Centre (2004)</a:t>
            </a:r>
          </a:p>
        </p:txBody>
      </p:sp>
      <p:sp>
        <p:nvSpPr>
          <p:cNvPr id="10244" name="Rectangle 4"/>
          <p:cNvSpPr>
            <a:spLocks noChangeArrowheads="1"/>
          </p:cNvSpPr>
          <p:nvPr/>
        </p:nvSpPr>
        <p:spPr bwMode="auto">
          <a:xfrm>
            <a:off x="5040313" y="939080"/>
            <a:ext cx="3294062" cy="400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marL="342900" indent="-333375">
              <a:spcBef>
                <a:spcPts val="600"/>
              </a:spcBef>
              <a:buClrTx/>
              <a:buFontTx/>
              <a:buNone/>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hu-HU" sz="2800" b="1" dirty="0">
                <a:latin typeface="Arial" charset="0"/>
              </a:rPr>
              <a:t>Teachers</a:t>
            </a:r>
          </a:p>
          <a:p>
            <a:pPr marL="342900" indent="-333375">
              <a:spcBef>
                <a:spcPts val="1138"/>
              </a:spcBef>
              <a:buClrTx/>
              <a:buFontTx/>
              <a:buNone/>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en-GB" sz="2800" dirty="0">
                <a:latin typeface="Arial" charset="0"/>
              </a:rPr>
              <a:t>act as facilitators/ guides</a:t>
            </a:r>
          </a:p>
          <a:p>
            <a:pPr marL="342900" indent="-333375">
              <a:spcBef>
                <a:spcPts val="1138"/>
              </a:spcBef>
              <a:buClrTx/>
              <a:buFontTx/>
              <a:buNone/>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hu-HU" sz="2800" dirty="0">
                <a:latin typeface="Arial" charset="0"/>
              </a:rPr>
              <a:t>help</a:t>
            </a:r>
            <a:r>
              <a:rPr lang="en-GB" sz="2800" dirty="0">
                <a:latin typeface="Arial" charset="0"/>
              </a:rPr>
              <a:t> </a:t>
            </a:r>
            <a:r>
              <a:rPr lang="hu-HU" sz="2800" dirty="0">
                <a:latin typeface="Arial" charset="0"/>
              </a:rPr>
              <a:t>students</a:t>
            </a:r>
            <a:r>
              <a:rPr lang="en-GB" sz="2800" dirty="0">
                <a:latin typeface="Arial" charset="0"/>
              </a:rPr>
              <a:t> to </a:t>
            </a:r>
            <a:r>
              <a:rPr lang="hu-HU" sz="2800" dirty="0">
                <a:latin typeface="Arial" charset="0"/>
              </a:rPr>
              <a:t>work out</a:t>
            </a:r>
            <a:r>
              <a:rPr lang="en-GB" sz="2800" dirty="0">
                <a:latin typeface="Arial" charset="0"/>
              </a:rPr>
              <a:t> learning strategies</a:t>
            </a:r>
          </a:p>
          <a:p>
            <a:pPr marL="342900" indent="-333375">
              <a:spcBef>
                <a:spcPts val="1138"/>
              </a:spcBef>
              <a:buClrTx/>
              <a:buFontTx/>
              <a:buNone/>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en-GB" sz="2800" dirty="0">
                <a:latin typeface="Arial" charset="0"/>
              </a:rPr>
              <a:t>develop student</a:t>
            </a:r>
            <a:r>
              <a:rPr lang="hu-HU" sz="2800" dirty="0">
                <a:latin typeface="Arial" charset="0"/>
              </a:rPr>
              <a:t>s</a:t>
            </a:r>
            <a:r>
              <a:rPr lang="en-GB" sz="2800" dirty="0">
                <a:latin typeface="Arial" charset="0"/>
              </a:rPr>
              <a:t>’ research abilities</a:t>
            </a:r>
          </a:p>
        </p:txBody>
      </p:sp>
    </p:spTree>
    <p:extLst>
      <p:ext uri="{BB962C8B-B14F-4D97-AF65-F5344CB8AC3E}">
        <p14:creationId xmlns:p14="http://schemas.microsoft.com/office/powerpoint/2010/main" val="17202096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0242">
                                            <p:txEl>
                                              <p:pRg st="1" end="1"/>
                                            </p:txEl>
                                          </p:spTgt>
                                        </p:tgtEl>
                                        <p:attrNameLst>
                                          <p:attrName>style.visibility</p:attrName>
                                        </p:attrNameLst>
                                      </p:cBhvr>
                                      <p:to>
                                        <p:strVal val="visible"/>
                                      </p:to>
                                    </p:set>
                                  </p:childTnLst>
                                </p:cTn>
                              </p:par>
                              <p:par>
                                <p:cTn id="7" presetID="1" presetClass="entr" fill="hold" nodeType="withEffect">
                                  <p:stCondLst>
                                    <p:cond delay="0"/>
                                  </p:stCondLst>
                                  <p:childTnLst>
                                    <p:set>
                                      <p:cBhvr additive="repl">
                                        <p:cTn id="8" dur="1" fill="hold">
                                          <p:stCondLst>
                                            <p:cond delay="0"/>
                                          </p:stCondLst>
                                        </p:cTn>
                                        <p:tgtEl>
                                          <p:spTgt spid="10242">
                                            <p:txEl>
                                              <p:pRg st="2" end="2"/>
                                            </p:txEl>
                                          </p:spTgt>
                                        </p:tgtEl>
                                        <p:attrNameLst>
                                          <p:attrName>style.visibility</p:attrName>
                                        </p:attrNameLst>
                                      </p:cBhvr>
                                      <p:to>
                                        <p:strVal val="visible"/>
                                      </p:to>
                                    </p:set>
                                  </p:childTnLst>
                                </p:cTn>
                              </p:par>
                              <p:par>
                                <p:cTn id="9" presetID="1" presetClass="entr" fill="hold" nodeType="withEffect">
                                  <p:stCondLst>
                                    <p:cond delay="0"/>
                                  </p:stCondLst>
                                  <p:childTnLst>
                                    <p:set>
                                      <p:cBhvr additive="repl">
                                        <p:cTn id="10" dur="1" fill="hold">
                                          <p:stCondLst>
                                            <p:cond delay="0"/>
                                          </p:stCondLst>
                                        </p:cTn>
                                        <p:tgtEl>
                                          <p:spTgt spid="10242">
                                            <p:txEl>
                                              <p:pRg st="3" end="3"/>
                                            </p:txEl>
                                          </p:spTgt>
                                        </p:tgtEl>
                                        <p:attrNameLst>
                                          <p:attrName>style.visibility</p:attrName>
                                        </p:attrNameLst>
                                      </p:cBhvr>
                                      <p:to>
                                        <p:strVal val="visible"/>
                                      </p:to>
                                    </p:set>
                                  </p:childTnLst>
                                </p:cTn>
                              </p:par>
                              <p:par>
                                <p:cTn id="11" presetID="1" presetClass="entr" fill="hold" nodeType="withEffect">
                                  <p:stCondLst>
                                    <p:cond delay="0"/>
                                  </p:stCondLst>
                                  <p:childTnLst>
                                    <p:set>
                                      <p:cBhvr additive="repl">
                                        <p:cTn id="12" dur="1" fill="hold">
                                          <p:stCondLst>
                                            <p:cond delay="0"/>
                                          </p:stCondLst>
                                        </p:cTn>
                                        <p:tgtEl>
                                          <p:spTgt spid="10242">
                                            <p:txEl>
                                              <p:pRg st="4" end="4"/>
                                            </p:txEl>
                                          </p:spTgt>
                                        </p:tgtEl>
                                        <p:attrNameLst>
                                          <p:attrName>style.visibility</p:attrName>
                                        </p:attrNameLst>
                                      </p:cBhvr>
                                      <p:to>
                                        <p:strVal val="visible"/>
                                      </p:to>
                                    </p:set>
                                  </p:childTnLst>
                                </p:cTn>
                              </p:par>
                              <p:par>
                                <p:cTn id="13" presetID="1" presetClass="entr" fill="hold" nodeType="withEffect">
                                  <p:stCondLst>
                                    <p:cond delay="0"/>
                                  </p:stCondLst>
                                  <p:childTnLst>
                                    <p:set>
                                      <p:cBhvr additive="repl">
                                        <p:cTn id="14" dur="1" fill="hold">
                                          <p:stCondLst>
                                            <p:cond delay="0"/>
                                          </p:stCondLst>
                                        </p:cTn>
                                        <p:tgtEl>
                                          <p:spTgt spid="10242">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10244">
                                            <p:txEl>
                                              <p:pRg st="1" end="1"/>
                                            </p:txEl>
                                          </p:spTgt>
                                        </p:tgtEl>
                                        <p:attrNameLst>
                                          <p:attrName>style.visibility</p:attrName>
                                        </p:attrNameLst>
                                      </p:cBhvr>
                                      <p:to>
                                        <p:strVal val="visible"/>
                                      </p:to>
                                    </p:set>
                                  </p:childTnLst>
                                </p:cTn>
                              </p:par>
                              <p:par>
                                <p:cTn id="19" presetID="1" presetClass="entr" fill="hold" nodeType="withEffect">
                                  <p:stCondLst>
                                    <p:cond delay="0"/>
                                  </p:stCondLst>
                                  <p:childTnLst>
                                    <p:set>
                                      <p:cBhvr additive="repl">
                                        <p:cTn id="20" dur="1" fill="hold">
                                          <p:stCondLst>
                                            <p:cond delay="0"/>
                                          </p:stCondLst>
                                        </p:cTn>
                                        <p:tgtEl>
                                          <p:spTgt spid="10244">
                                            <p:txEl>
                                              <p:pRg st="2" end="2"/>
                                            </p:txEl>
                                          </p:spTgt>
                                        </p:tgtEl>
                                        <p:attrNameLst>
                                          <p:attrName>style.visibility</p:attrName>
                                        </p:attrNameLst>
                                      </p:cBhvr>
                                      <p:to>
                                        <p:strVal val="visible"/>
                                      </p:to>
                                    </p:set>
                                  </p:childTnLst>
                                </p:cTn>
                              </p:par>
                              <p:par>
                                <p:cTn id="21" presetID="1" presetClass="entr" fill="hold" nodeType="withEffect">
                                  <p:stCondLst>
                                    <p:cond delay="0"/>
                                  </p:stCondLst>
                                  <p:childTnLst>
                                    <p:set>
                                      <p:cBhvr additive="repl">
                                        <p:cTn id="22" dur="1" fill="hold">
                                          <p:stCondLst>
                                            <p:cond delay="0"/>
                                          </p:stCondLst>
                                        </p:cTn>
                                        <p:tgtEl>
                                          <p:spTgt spid="10244">
                                            <p:txEl>
                                              <p:pRg st="3" end="3"/>
                                            </p:txEl>
                                          </p:spTgt>
                                        </p:tgtEl>
                                        <p:attrNameLst>
                                          <p:attrName>style.visibility</p:attrName>
                                        </p:attrNameLst>
                                      </p:cBhvr>
                                      <p:to>
                                        <p:strVal val="visible"/>
                                      </p:to>
                                    </p:set>
                                  </p:childTnLst>
                                </p:cTn>
                              </p:par>
                              <p:par>
                                <p:cTn id="23" presetID="1" presetClass="entr" fill="hold" nodeType="withEffect">
                                  <p:stCondLst>
                                    <p:cond delay="0"/>
                                  </p:stCondLst>
                                  <p:childTnLst>
                                    <p:set>
                                      <p:cBhvr additive="repl">
                                        <p:cTn id="24" dur="1" fill="hold">
                                          <p:stCondLst>
                                            <p:cond delay="0"/>
                                          </p:stCondLst>
                                        </p:cTn>
                                        <p:tgtEl>
                                          <p:spTgt spid="10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1812</TotalTime>
  <Words>3584</Words>
  <Application>Microsoft Office PowerPoint</Application>
  <PresentationFormat>On-screen Show (4:3)</PresentationFormat>
  <Paragraphs>467</Paragraphs>
  <Slides>37</Slides>
  <Notes>27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ELT Teacher Training Course Thessaloniki, August 18th 2017</vt:lpstr>
      <vt:lpstr>What’s in a name?</vt:lpstr>
      <vt:lpstr>Course aims</vt:lpstr>
      <vt:lpstr>Timetable</vt:lpstr>
      <vt:lpstr>Student-centred Learning</vt:lpstr>
      <vt:lpstr>The basis of student-centred learning (SCL)</vt:lpstr>
      <vt:lpstr>PowerPoint Presentation</vt:lpstr>
      <vt:lpstr>PowerPoint Presentation</vt:lpstr>
      <vt:lpstr>Benefits and drawbacks of SCL</vt:lpstr>
      <vt:lpstr>Grammar in context</vt:lpstr>
      <vt:lpstr>PowerPoint Presentation</vt:lpstr>
      <vt:lpstr>Our ELT charter</vt:lpstr>
      <vt:lpstr>Pronunciation</vt:lpstr>
      <vt:lpstr>PowerPoint Presentation</vt:lpstr>
      <vt:lpstr>PowerPoint Presentation</vt:lpstr>
      <vt:lpstr>PowerPoint Presentation</vt:lpstr>
      <vt:lpstr>What does pronunciation include?</vt:lpstr>
      <vt:lpstr>PowerPoint Presentation</vt:lpstr>
      <vt:lpstr>My Bonnie Lies Over the Ocean</vt:lpstr>
      <vt:lpstr>PowerPoint Presentation</vt:lpstr>
      <vt:lpstr>PowerPoint Presentation</vt:lpstr>
      <vt:lpstr>PowerPoint Presentation</vt:lpstr>
      <vt:lpstr>PowerPoint Presentation</vt:lpstr>
      <vt:lpstr>PowerPoint Presentation</vt:lpstr>
      <vt:lpstr>Practical activities</vt:lpstr>
      <vt:lpstr>PowerPoint Presentation</vt:lpstr>
      <vt:lpstr>Curriculum planning</vt:lpstr>
      <vt:lpstr>Planning </vt:lpstr>
      <vt:lpstr>Factors in syllabus planning</vt:lpstr>
      <vt:lpstr>Syllabus types</vt:lpstr>
      <vt:lpstr>Planning a multi-strand syllabus</vt:lpstr>
      <vt:lpstr>Suggested content</vt:lpstr>
      <vt:lpstr>Syllabus planning activity</vt:lpstr>
      <vt:lpstr>Micro-teaching</vt:lpstr>
      <vt:lpstr>Publishers</vt:lpstr>
      <vt:lpstr>PowerPoint Presentation</vt:lpstr>
      <vt:lpstr>Course evaluation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ELT Teacher Training Course Thessaloniki, August 14th and 15th 2017</dc:title>
  <dc:creator>Julietta</dc:creator>
  <cp:lastModifiedBy>Julietta</cp:lastModifiedBy>
  <cp:revision>76</cp:revision>
  <dcterms:created xsi:type="dcterms:W3CDTF">2017-08-07T10:33:06Z</dcterms:created>
  <dcterms:modified xsi:type="dcterms:W3CDTF">2017-08-21T17:03:56Z</dcterms:modified>
</cp:coreProperties>
</file>